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20" r:id="rId1"/>
  </p:sldMasterIdLst>
  <p:notesMasterIdLst>
    <p:notesMasterId r:id="rId82"/>
  </p:notesMasterIdLst>
  <p:sldIdLst>
    <p:sldId id="256" r:id="rId2"/>
    <p:sldId id="257" r:id="rId3"/>
    <p:sldId id="258" r:id="rId4"/>
    <p:sldId id="328" r:id="rId5"/>
    <p:sldId id="329" r:id="rId6"/>
    <p:sldId id="259" r:id="rId7"/>
    <p:sldId id="330" r:id="rId8"/>
    <p:sldId id="342" r:id="rId9"/>
    <p:sldId id="261" r:id="rId10"/>
    <p:sldId id="262" r:id="rId11"/>
    <p:sldId id="263" r:id="rId12"/>
    <p:sldId id="264" r:id="rId13"/>
    <p:sldId id="265" r:id="rId14"/>
    <p:sldId id="266" r:id="rId15"/>
    <p:sldId id="267" r:id="rId16"/>
    <p:sldId id="341" r:id="rId17"/>
    <p:sldId id="269" r:id="rId18"/>
    <p:sldId id="270" r:id="rId19"/>
    <p:sldId id="271" r:id="rId20"/>
    <p:sldId id="272" r:id="rId21"/>
    <p:sldId id="273" r:id="rId22"/>
    <p:sldId id="274" r:id="rId23"/>
    <p:sldId id="275" r:id="rId24"/>
    <p:sldId id="331" r:id="rId25"/>
    <p:sldId id="276" r:id="rId26"/>
    <p:sldId id="277" r:id="rId27"/>
    <p:sldId id="278" r:id="rId28"/>
    <p:sldId id="279" r:id="rId29"/>
    <p:sldId id="280" r:id="rId30"/>
    <p:sldId id="281" r:id="rId31"/>
    <p:sldId id="282" r:id="rId32"/>
    <p:sldId id="283" r:id="rId33"/>
    <p:sldId id="337" r:id="rId34"/>
    <p:sldId id="284" r:id="rId35"/>
    <p:sldId id="285" r:id="rId36"/>
    <p:sldId id="286" r:id="rId37"/>
    <p:sldId id="287" r:id="rId38"/>
    <p:sldId id="288" r:id="rId39"/>
    <p:sldId id="289" r:id="rId40"/>
    <p:sldId id="290" r:id="rId41"/>
    <p:sldId id="291" r:id="rId42"/>
    <p:sldId id="338" r:id="rId43"/>
    <p:sldId id="292" r:id="rId44"/>
    <p:sldId id="293" r:id="rId45"/>
    <p:sldId id="295" r:id="rId46"/>
    <p:sldId id="294" r:id="rId47"/>
    <p:sldId id="296" r:id="rId48"/>
    <p:sldId id="339"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40" r:id="rId65"/>
    <p:sldId id="312" r:id="rId66"/>
    <p:sldId id="313" r:id="rId67"/>
    <p:sldId id="314" r:id="rId68"/>
    <p:sldId id="315" r:id="rId69"/>
    <p:sldId id="316" r:id="rId70"/>
    <p:sldId id="317" r:id="rId71"/>
    <p:sldId id="318" r:id="rId72"/>
    <p:sldId id="319" r:id="rId73"/>
    <p:sldId id="320" r:id="rId74"/>
    <p:sldId id="321" r:id="rId75"/>
    <p:sldId id="323" r:id="rId76"/>
    <p:sldId id="322" r:id="rId77"/>
    <p:sldId id="325" r:id="rId78"/>
    <p:sldId id="324" r:id="rId79"/>
    <p:sldId id="326" r:id="rId80"/>
    <p:sldId id="327" r:id="rId8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p:cViewPr varScale="1">
        <p:scale>
          <a:sx n="134" d="100"/>
          <a:sy n="134" d="100"/>
        </p:scale>
        <p:origin x="-954" y="-78"/>
      </p:cViewPr>
      <p:guideLst>
        <p:guide orient="horz" pos="2160"/>
        <p:guide pos="2880"/>
      </p:guideLst>
    </p:cSldViewPr>
  </p:slideViewPr>
  <p:notesTextViewPr>
    <p:cViewPr>
      <p:scale>
        <a:sx n="1" d="1"/>
        <a:sy n="1" d="1"/>
      </p:scale>
      <p:origin x="0" y="0"/>
    </p:cViewPr>
  </p:notesTextViewPr>
  <p:sorterViewPr>
    <p:cViewPr>
      <p:scale>
        <a:sx n="100" d="100"/>
        <a:sy n="100" d="100"/>
      </p:scale>
      <p:origin x="0" y="-27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7893F-57BE-4643-93C8-080AD0929D0E}" type="datetimeFigureOut">
              <a:rPr lang="pt-BR" smtClean="0"/>
              <a:t>15/10/2015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2EF48-8952-4E42-B541-526CC22AD6B8}" type="slidenum">
              <a:rPr lang="pt-BR" smtClean="0"/>
              <a:t>‹#›</a:t>
            </a:fld>
            <a:endParaRPr lang="pt-BR"/>
          </a:p>
        </p:txBody>
      </p:sp>
    </p:spTree>
    <p:extLst>
      <p:ext uri="{BB962C8B-B14F-4D97-AF65-F5344CB8AC3E}">
        <p14:creationId xmlns:p14="http://schemas.microsoft.com/office/powerpoint/2010/main" val="239441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1D54F85-F411-497F-A2A1-930A7CF775F9}" type="datetime1">
              <a:rPr lang="pt-BR" smtClean="0"/>
              <a:t>15/10/2015</a:t>
            </a:fld>
            <a:endParaRPr lang="pt-B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2D54FD4-E6A3-4A1F-8C5C-1619D1E75EAA}" type="slidenum">
              <a:rPr lang="pt-BR" smtClean="0"/>
              <a:t>‹#›</a:t>
            </a:fld>
            <a:endParaRPr lang="pt-B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pt-B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pt-BR" smtClean="0"/>
              <a:t>Clique para editar o título mestre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A092C8C-CE43-4E97-8041-5B43ACDD0AAB}" type="datetime1">
              <a:rPr lang="pt-BR" smtClean="0"/>
              <a:t>15/10/2015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2D54FD4-E6A3-4A1F-8C5C-1619D1E75EAA}" type="slidenum">
              <a:rPr lang="pt-BR" smtClean="0"/>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7C47B419-E3B3-4598-9867-FBA5EC8C9E6D}" type="datetime1">
              <a:rPr lang="pt-BR" smtClean="0"/>
              <a:t>15/10/2015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2D54FD4-E6A3-4A1F-8C5C-1619D1E75EAA}" type="slidenum">
              <a:rPr lang="pt-BR" smtClean="0"/>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259051D-5405-456F-A75C-47128AFE675D}" type="datetime1">
              <a:rPr lang="pt-BR" smtClean="0"/>
              <a:t>15/10/2015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2D54FD4-E6A3-4A1F-8C5C-1619D1E75EAA}" type="slidenum">
              <a:rPr lang="pt-BR" smtClean="0"/>
              <a:t>‹#›</a:t>
            </a:fld>
            <a:endParaRPr lang="pt-BR"/>
          </a:p>
        </p:txBody>
      </p:sp>
      <p:sp>
        <p:nvSpPr>
          <p:cNvPr id="7" name="Title 6"/>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9" name="Date Placeholder 8"/>
          <p:cNvSpPr>
            <a:spLocks noGrp="1"/>
          </p:cNvSpPr>
          <p:nvPr>
            <p:ph type="dt" sz="half" idx="10"/>
          </p:nvPr>
        </p:nvSpPr>
        <p:spPr/>
        <p:txBody>
          <a:bodyPr/>
          <a:lstStyle>
            <a:lvl1pPr>
              <a:defRPr>
                <a:solidFill>
                  <a:srgbClr val="FFFFFF"/>
                </a:solidFill>
              </a:defRPr>
            </a:lvl1pPr>
          </a:lstStyle>
          <a:p>
            <a:fld id="{05C0E7A7-D2D8-4ACF-AE33-52C55B86A712}" type="datetime1">
              <a:rPr lang="pt-BR" smtClean="0"/>
              <a:t>15/10/2015</a:t>
            </a:fld>
            <a:endParaRPr lang="pt-B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2D54FD4-E6A3-4A1F-8C5C-1619D1E75EAA}" type="slidenum">
              <a:rPr lang="pt-BR" smtClean="0"/>
              <a:t>‹#›</a:t>
            </a:fld>
            <a:endParaRPr lang="pt-B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pt-B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pt-BR" smtClean="0"/>
              <a:t>Clique para editar o título mestre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846C4F93-E9C6-4110-BF0D-36D777D1AC2C}" type="datetime1">
              <a:rPr lang="pt-BR" smtClean="0"/>
              <a:t>15/10/2015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2D54FD4-E6A3-4A1F-8C5C-1619D1E75EAA}" type="slidenum">
              <a:rPr lang="pt-BR" smtClean="0"/>
              <a:t>‹#›</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7CDA8BC1-BD57-4B8F-8A26-ED541205101B}" type="datetime1">
              <a:rPr lang="pt-BR" smtClean="0"/>
              <a:t>15/10/2015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2D54FD4-E6A3-4A1F-8C5C-1619D1E75EAA}" type="slidenum">
              <a:rPr lang="pt-BR" smtClean="0"/>
              <a:t>‹#›</a:t>
            </a:fld>
            <a:endParaRPr lang="pt-BR"/>
          </a:p>
        </p:txBody>
      </p:sp>
      <p:sp>
        <p:nvSpPr>
          <p:cNvPr id="10" name="Title 9"/>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A75679-971A-48C2-BA1C-3FDE8295284B}" type="datetime1">
              <a:rPr lang="pt-BR" smtClean="0"/>
              <a:t>15/10/2015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2D54FD4-E6A3-4A1F-8C5C-1619D1E75EAA}" type="slidenum">
              <a:rPr lang="pt-BR" smtClean="0"/>
              <a:t>‹#›</a:t>
            </a:fld>
            <a:endParaRPr lang="pt-BR"/>
          </a:p>
        </p:txBody>
      </p:sp>
      <p:sp>
        <p:nvSpPr>
          <p:cNvPr id="6" name="Title 5"/>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94EB098-1BA3-4F7C-B179-2F8816A5D01D}" type="datetime1">
              <a:rPr lang="pt-BR" smtClean="0"/>
              <a:t>15/10/2015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2D54FD4-E6A3-4A1F-8C5C-1619D1E75EAA}" type="slidenum">
              <a:rPr lang="pt-BR" smtClean="0"/>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3BDD902E-73A4-4ED2-9DFD-BBDF8A7A44B3}" type="datetime1">
              <a:rPr lang="pt-BR" smtClean="0"/>
              <a:t>15/10/2015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2D54FD4-E6A3-4A1F-8C5C-1619D1E75EAA}" type="slidenum">
              <a:rPr lang="pt-BR" smtClean="0"/>
              <a:t>‹#›</a:t>
            </a:fld>
            <a:endParaRPr lang="pt-B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pt-BR" smtClean="0"/>
              <a:t>Clique para editar o título mestre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1DD1CB0-96A3-42EB-AE45-C6ADF344F3FD}" type="datetime1">
              <a:rPr lang="pt-BR" smtClean="0"/>
              <a:t>15/10/2015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2D54FD4-E6A3-4A1F-8C5C-1619D1E75EAA}" type="slidenum">
              <a:rPr lang="pt-BR" smtClean="0"/>
              <a:t>‹#›</a:t>
            </a:fld>
            <a:endParaRPr lang="pt-B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pt-BR" smtClean="0"/>
              <a:t>Clique para editar o título mestre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63BC868-7C14-4028-939E-625562E8FD61}" type="datetime1">
              <a:rPr lang="pt-BR" smtClean="0"/>
              <a:t>15/10/2015</a:t>
            </a:fld>
            <a:endParaRPr lang="pt-B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pt-B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2D54FD4-E6A3-4A1F-8C5C-1619D1E75EAA}" type="slidenum">
              <a:rPr lang="pt-BR" smtClean="0"/>
              <a:t>‹#›</a:t>
            </a:fld>
            <a:endParaRPr lang="pt-B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r>
              <a:rPr lang="pt-BR" dirty="0" smtClean="0"/>
              <a:t>Cristina Terra</a:t>
            </a:r>
            <a:endParaRPr lang="pt-BR" dirty="0"/>
          </a:p>
        </p:txBody>
      </p:sp>
      <p:sp>
        <p:nvSpPr>
          <p:cNvPr id="2" name="Título 1"/>
          <p:cNvSpPr>
            <a:spLocks noGrp="1"/>
          </p:cNvSpPr>
          <p:nvPr>
            <p:ph type="title"/>
          </p:nvPr>
        </p:nvSpPr>
        <p:spPr/>
        <p:txBody>
          <a:bodyPr>
            <a:normAutofit/>
          </a:bodyPr>
          <a:lstStyle/>
          <a:p>
            <a:r>
              <a:rPr lang="en-US" sz="3200" dirty="0"/>
              <a:t>Principles of International Finance and Open Economy</a:t>
            </a:r>
            <a:r>
              <a:rPr lang="en-US" sz="1600" dirty="0"/>
              <a:t> </a:t>
            </a:r>
            <a:r>
              <a:rPr lang="en-US" sz="3200" dirty="0" smtClean="0"/>
              <a:t>Macroeconomics</a:t>
            </a:r>
            <a:endParaRPr lang="pt-BR" sz="7200" dirty="0"/>
          </a:p>
        </p:txBody>
      </p:sp>
      <p:sp>
        <p:nvSpPr>
          <p:cNvPr id="4" name="Espaço Reservado para Número de Slide 3"/>
          <p:cNvSpPr>
            <a:spLocks noGrp="1"/>
          </p:cNvSpPr>
          <p:nvPr>
            <p:ph type="sldNum" sz="quarter" idx="11"/>
          </p:nvPr>
        </p:nvSpPr>
        <p:spPr/>
        <p:txBody>
          <a:bodyPr/>
          <a:lstStyle/>
          <a:p>
            <a:fld id="{D2D54FD4-E6A3-4A1F-8C5C-1619D1E75EAA}" type="slidenum">
              <a:rPr lang="pt-BR" smtClean="0"/>
              <a:t>1</a:t>
            </a:fld>
            <a:endParaRPr lang="pt-BR"/>
          </a:p>
        </p:txBody>
      </p:sp>
    </p:spTree>
    <p:extLst>
      <p:ext uri="{BB962C8B-B14F-4D97-AF65-F5344CB8AC3E}">
        <p14:creationId xmlns:p14="http://schemas.microsoft.com/office/powerpoint/2010/main" val="578501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Each </a:t>
                </a:r>
                <a:r>
                  <a:rPr lang="en-US" dirty="0"/>
                  <a:t>period </a:t>
                </a:r>
                <a:r>
                  <a:rPr lang="en-US" dirty="0" smtClean="0"/>
                  <a:t>they </a:t>
                </a:r>
                <a:r>
                  <a:rPr lang="en-US" dirty="0"/>
                  <a:t>receive allowance </a:t>
                </a:r>
                <a14:m>
                  <m:oMath xmlns:m="http://schemas.openxmlformats.org/officeDocument/2006/math">
                    <m:sSubSup>
                      <m:sSubSupPr>
                        <m:ctrlPr>
                          <a:rPr lang="fr-FR" i="1">
                            <a:latin typeface="Cambria Math"/>
                          </a:rPr>
                        </m:ctrlPr>
                      </m:sSubSupPr>
                      <m:e>
                        <m:r>
                          <a:rPr lang="en-US" i="1">
                            <a:latin typeface="Cambria Math" panose="02040503050406030204" pitchFamily="18" charset="0"/>
                          </a:rPr>
                          <m:t>𝑦</m:t>
                        </m:r>
                      </m:e>
                      <m:sub>
                        <m:r>
                          <a:rPr lang="en-US" i="1">
                            <a:latin typeface="Cambria Math" panose="02040503050406030204" pitchFamily="18" charset="0"/>
                          </a:rPr>
                          <m:t>𝑡</m:t>
                        </m:r>
                      </m:sub>
                      <m:sup>
                        <m:r>
                          <a:rPr lang="en-US" i="1">
                            <a:latin typeface="Cambria Math" panose="02040503050406030204" pitchFamily="18" charset="0"/>
                          </a:rPr>
                          <m:t>𝑖</m:t>
                        </m:r>
                      </m:sup>
                    </m:sSubSup>
                  </m:oMath>
                </a14:m>
                <a:r>
                  <a:rPr lang="en-US" dirty="0"/>
                  <a:t> of the good, and can then lend or borrow from the international credit market at interest rate </a:t>
                </a:r>
                <a:r>
                  <a:rPr lang="en-US" i="1" dirty="0"/>
                  <a:t>r</a:t>
                </a:r>
                <a:r>
                  <a:rPr lang="en-US" dirty="0"/>
                  <a:t>. </a:t>
                </a:r>
                <a:endParaRPr lang="en-US" dirty="0" smtClean="0"/>
              </a:p>
              <a:p>
                <a:endParaRPr lang="en-US" dirty="0" smtClean="0"/>
              </a:p>
              <a:p>
                <a:r>
                  <a:rPr lang="en-US" dirty="0" smtClean="0"/>
                  <a:t>To </a:t>
                </a:r>
                <a:r>
                  <a:rPr lang="en-US" dirty="0"/>
                  <a:t>simplify, we will consider the good as </a:t>
                </a:r>
                <a:r>
                  <a:rPr lang="en-US" dirty="0" smtClean="0"/>
                  <a:t>the </a:t>
                </a:r>
                <a:r>
                  <a:rPr lang="en-US" dirty="0" err="1" smtClean="0"/>
                  <a:t>numeraire</a:t>
                </a:r>
                <a:r>
                  <a:rPr lang="en-US" dirty="0" smtClean="0"/>
                  <a:t>: its </a:t>
                </a:r>
                <a:r>
                  <a:rPr lang="en-US" dirty="0"/>
                  <a:t>price is always equal to 1. </a:t>
                </a:r>
                <a:endParaRPr lang="en-US" dirty="0" smtClean="0"/>
              </a:p>
              <a:p>
                <a:endParaRPr lang="en-US" dirty="0" smtClean="0"/>
              </a:p>
              <a:p>
                <a:r>
                  <a:rPr lang="en-US" dirty="0" smtClean="0"/>
                  <a:t>The </a:t>
                </a:r>
                <a:r>
                  <a:rPr lang="en-US" b="1" dirty="0" smtClean="0"/>
                  <a:t>intertemporal </a:t>
                </a:r>
                <a:r>
                  <a:rPr lang="en-US" b="1" dirty="0"/>
                  <a:t>budget </a:t>
                </a:r>
                <a:r>
                  <a:rPr lang="en-US" b="1" dirty="0" smtClean="0"/>
                  <a:t>constraint </a:t>
                </a:r>
                <a:r>
                  <a:rPr lang="en-US" dirty="0" smtClean="0"/>
                  <a:t>establishes </a:t>
                </a:r>
                <a:r>
                  <a:rPr lang="en-US" dirty="0"/>
                  <a:t>that the present value of consumption should be equal to the </a:t>
                </a:r>
                <a:r>
                  <a:rPr lang="en-US" dirty="0" smtClean="0"/>
                  <a:t>present value of income: </a:t>
                </a:r>
                <a:endParaRPr lang="fr-FR" dirty="0"/>
              </a:p>
              <a:p>
                <a:pPr marL="45720" indent="0">
                  <a:buNone/>
                </a:pPr>
                <a14:m>
                  <m:oMathPara xmlns:m="http://schemas.openxmlformats.org/officeDocument/2006/math">
                    <m:oMathParaPr>
                      <m:jc m:val="centerGroup"/>
                    </m:oMathParaPr>
                    <m:oMath xmlns:m="http://schemas.openxmlformats.org/officeDocument/2006/math">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1</m:t>
                          </m:r>
                        </m:sub>
                        <m:sup>
                          <m:r>
                            <a:rPr lang="en-US" i="1">
                              <a:latin typeface="Cambria Math" panose="02040503050406030204" pitchFamily="18" charset="0"/>
                            </a:rPr>
                            <m:t>𝑖</m:t>
                          </m:r>
                        </m:sup>
                      </m:sSubSup>
                      <m:r>
                        <a:rPr lang="en-US" i="1">
                          <a:latin typeface="Cambria Math" panose="02040503050406030204" pitchFamily="18" charset="0"/>
                        </a:rPr>
                        <m:t>+</m:t>
                      </m:r>
                      <m:f>
                        <m:fPr>
                          <m:ctrlPr>
                            <a:rPr lang="fr-FR" i="1">
                              <a:latin typeface="Cambria Math"/>
                            </a:rPr>
                          </m:ctrlPr>
                        </m:fPr>
                        <m:num>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2</m:t>
                              </m:r>
                            </m:sub>
                            <m:sup>
                              <m:r>
                                <a:rPr lang="en-US" i="1">
                                  <a:latin typeface="Cambria Math" panose="02040503050406030204" pitchFamily="18" charset="0"/>
                                </a:rPr>
                                <m:t>𝑖</m:t>
                              </m:r>
                            </m:sup>
                          </m:sSubSup>
                        </m:num>
                        <m:den>
                          <m:r>
                            <a:rPr lang="en-US" i="1">
                              <a:latin typeface="Cambria Math" panose="02040503050406030204" pitchFamily="18" charset="0"/>
                            </a:rPr>
                            <m:t>1+</m:t>
                          </m:r>
                          <m:r>
                            <a:rPr lang="en-US" i="1">
                              <a:latin typeface="Cambria Math" panose="02040503050406030204" pitchFamily="18" charset="0"/>
                            </a:rPr>
                            <m:t>𝑟</m:t>
                          </m:r>
                        </m:den>
                      </m:f>
                      <m:r>
                        <a:rPr lang="en-US" i="1">
                          <a:latin typeface="Cambria Math" panose="02040503050406030204" pitchFamily="18" charset="0"/>
                        </a:rPr>
                        <m:t>=</m:t>
                      </m:r>
                      <m:sSubSup>
                        <m:sSubSupPr>
                          <m:ctrlPr>
                            <a:rPr lang="fr-FR" i="1">
                              <a:latin typeface="Cambria Math"/>
                            </a:rPr>
                          </m:ctrlPr>
                        </m:sSubSupPr>
                        <m:e>
                          <m:r>
                            <a:rPr lang="en-US" i="1">
                              <a:latin typeface="Cambria Math" panose="02040503050406030204" pitchFamily="18" charset="0"/>
                            </a:rPr>
                            <m:t>𝑦</m:t>
                          </m:r>
                        </m:e>
                        <m:sub>
                          <m:r>
                            <a:rPr lang="en-US" i="1">
                              <a:latin typeface="Cambria Math" panose="02040503050406030204" pitchFamily="18" charset="0"/>
                            </a:rPr>
                            <m:t>𝑡</m:t>
                          </m:r>
                        </m:sub>
                        <m:sup>
                          <m:r>
                            <a:rPr lang="en-US" i="1">
                              <a:latin typeface="Cambria Math" panose="02040503050406030204" pitchFamily="18" charset="0"/>
                            </a:rPr>
                            <m:t>𝑖</m:t>
                          </m:r>
                        </m:sup>
                      </m:sSubSup>
                      <m:r>
                        <a:rPr lang="en-US" i="1">
                          <a:latin typeface="Cambria Math" panose="02040503050406030204" pitchFamily="18" charset="0"/>
                        </a:rPr>
                        <m:t>+</m:t>
                      </m:r>
                      <m:f>
                        <m:fPr>
                          <m:ctrlPr>
                            <a:rPr lang="fr-FR" i="1">
                              <a:latin typeface="Cambria Math"/>
                            </a:rPr>
                          </m:ctrlPr>
                        </m:fPr>
                        <m:num>
                          <m:sSubSup>
                            <m:sSubSupPr>
                              <m:ctrlPr>
                                <a:rPr lang="fr-FR" i="1">
                                  <a:latin typeface="Cambria Math"/>
                                </a:rPr>
                              </m:ctrlPr>
                            </m:sSubSupPr>
                            <m:e>
                              <m:r>
                                <a:rPr lang="en-US" i="1">
                                  <a:latin typeface="Cambria Math" panose="02040503050406030204" pitchFamily="18" charset="0"/>
                                </a:rPr>
                                <m:t>𝑦</m:t>
                              </m:r>
                            </m:e>
                            <m:sub>
                              <m:r>
                                <a:rPr lang="en-US" i="1">
                                  <a:latin typeface="Cambria Math" panose="02040503050406030204" pitchFamily="18" charset="0"/>
                                </a:rPr>
                                <m:t>2</m:t>
                              </m:r>
                            </m:sub>
                            <m:sup>
                              <m:r>
                                <a:rPr lang="en-US" i="1">
                                  <a:latin typeface="Cambria Math" panose="02040503050406030204" pitchFamily="18" charset="0"/>
                                </a:rPr>
                                <m:t>𝑖</m:t>
                              </m:r>
                            </m:sup>
                          </m:sSubSup>
                        </m:num>
                        <m:den>
                          <m:r>
                            <a:rPr lang="en-US" i="1">
                              <a:latin typeface="Cambria Math" panose="02040503050406030204" pitchFamily="18" charset="0"/>
                            </a:rPr>
                            <m:t>1+</m:t>
                          </m:r>
                          <m:r>
                            <a:rPr lang="en-US" i="1">
                              <a:latin typeface="Cambria Math" panose="02040503050406030204" pitchFamily="18" charset="0"/>
                            </a:rPr>
                            <m:t>𝑟</m:t>
                          </m:r>
                        </m:den>
                      </m:f>
                      <m:r>
                        <a:rPr lang="en-US" i="1">
                          <a:latin typeface="Cambria Math" panose="02040503050406030204" pitchFamily="18" charset="0"/>
                        </a:rPr>
                        <m:t>.</m:t>
                      </m:r>
                    </m:oMath>
                  </m:oMathPara>
                </a14:m>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553"/>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10</a:t>
            </a:fld>
            <a:endParaRPr lang="pt-BR"/>
          </a:p>
        </p:txBody>
      </p:sp>
      <p:sp>
        <p:nvSpPr>
          <p:cNvPr id="4" name="Titre 3"/>
          <p:cNvSpPr>
            <a:spLocks noGrp="1"/>
          </p:cNvSpPr>
          <p:nvPr>
            <p:ph type="title"/>
          </p:nvPr>
        </p:nvSpPr>
        <p:spPr/>
        <p:txBody>
          <a:bodyPr/>
          <a:lstStyle/>
          <a:p>
            <a:r>
              <a:rPr lang="fr-FR" dirty="0" smtClean="0"/>
              <a:t>Budget </a:t>
            </a:r>
            <a:r>
              <a:rPr lang="fr-FR" dirty="0" err="1" smtClean="0"/>
              <a:t>constraint</a:t>
            </a:r>
            <a:endParaRPr lang="fr-FR" dirty="0"/>
          </a:p>
        </p:txBody>
      </p:sp>
    </p:spTree>
    <p:extLst>
      <p:ext uri="{BB962C8B-B14F-4D97-AF65-F5344CB8AC3E}">
        <p14:creationId xmlns:p14="http://schemas.microsoft.com/office/powerpoint/2010/main" val="3512509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lstStyle/>
              <a:p>
                <a:r>
                  <a:rPr lang="en-US" dirty="0" smtClean="0"/>
                  <a:t>Slope of budget </a:t>
                </a:r>
                <a:r>
                  <a:rPr lang="en-US" dirty="0"/>
                  <a:t>restraint</a:t>
                </a:r>
                <a:r>
                  <a:rPr lang="en-US" dirty="0" smtClean="0"/>
                  <a:t>: </a:t>
                </a:r>
                <a14:m>
                  <m:oMath xmlns:m="http://schemas.openxmlformats.org/officeDocument/2006/math">
                    <m:r>
                      <a:rPr lang="fr-FR" b="0" i="0" smtClean="0">
                        <a:latin typeface="Cambria Math" panose="02040503050406030204" pitchFamily="18" charset="0"/>
                      </a:rPr>
                      <m:t> </m:t>
                    </m:r>
                    <m:r>
                      <a:rPr lang="en-US" i="1">
                        <a:latin typeface="Cambria Math" panose="02040503050406030204" pitchFamily="18" charset="0"/>
                      </a:rPr>
                      <m:t>−</m:t>
                    </m:r>
                    <m:d>
                      <m:dPr>
                        <m:ctrlPr>
                          <a:rPr lang="fr-FR"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e>
                    </m:d>
                  </m:oMath>
                </a14:m>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3"/>
                <a:stretch>
                  <a:fillRect t="-692"/>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11</a:t>
            </a:fld>
            <a:endParaRPr lang="pt-BR"/>
          </a:p>
        </p:txBody>
      </p:sp>
      <p:sp>
        <p:nvSpPr>
          <p:cNvPr id="4" name="Titre 3"/>
          <p:cNvSpPr>
            <a:spLocks noGrp="1"/>
          </p:cNvSpPr>
          <p:nvPr>
            <p:ph type="title"/>
          </p:nvPr>
        </p:nvSpPr>
        <p:spPr/>
        <p:txBody>
          <a:bodyPr/>
          <a:lstStyle/>
          <a:p>
            <a:r>
              <a:rPr lang="fr-FR" dirty="0" err="1" smtClean="0"/>
              <a:t>Consumer’s</a:t>
            </a:r>
            <a:r>
              <a:rPr lang="fr-FR" dirty="0" smtClean="0"/>
              <a:t> </a:t>
            </a:r>
            <a:r>
              <a:rPr lang="fr-FR" dirty="0" err="1" smtClean="0"/>
              <a:t>Problem</a:t>
            </a:r>
            <a:endParaRPr lang="fr-FR" dirty="0"/>
          </a:p>
        </p:txBody>
      </p:sp>
      <p:pic>
        <p:nvPicPr>
          <p:cNvPr id="5" name="Image 4"/>
          <p:cNvPicPr>
            <a:picLocks noChangeAspect="1"/>
          </p:cNvPicPr>
          <p:nvPr/>
        </p:nvPicPr>
        <p:blipFill>
          <a:blip r:embed="rId4"/>
          <a:stretch>
            <a:fillRect/>
          </a:stretch>
        </p:blipFill>
        <p:spPr>
          <a:xfrm>
            <a:off x="1979712" y="2215676"/>
            <a:ext cx="5688632" cy="4131409"/>
          </a:xfrm>
          <a:prstGeom prst="rect">
            <a:avLst/>
          </a:prstGeom>
        </p:spPr>
      </p:pic>
    </p:spTree>
    <p:extLst>
      <p:ext uri="{BB962C8B-B14F-4D97-AF65-F5344CB8AC3E}">
        <p14:creationId xmlns:p14="http://schemas.microsoft.com/office/powerpoint/2010/main" val="142300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The consumer chooses the amount to consume </a:t>
                </a:r>
                <a:r>
                  <a:rPr lang="en-US" dirty="0" smtClean="0"/>
                  <a:t>so </a:t>
                </a:r>
                <a:r>
                  <a:rPr lang="en-US" dirty="0"/>
                  <a:t>as to maximize its </a:t>
                </a:r>
                <a:r>
                  <a:rPr lang="en-US" dirty="0" smtClean="0"/>
                  <a:t>utility), </a:t>
                </a:r>
                <a:r>
                  <a:rPr lang="en-US" dirty="0"/>
                  <a:t>subject to budget </a:t>
                </a:r>
                <a:r>
                  <a:rPr lang="en-US" dirty="0" smtClean="0"/>
                  <a:t>constraint. </a:t>
                </a:r>
              </a:p>
              <a:p>
                <a:r>
                  <a:rPr lang="en-US" dirty="0" smtClean="0"/>
                  <a:t>The budget </a:t>
                </a:r>
                <a:r>
                  <a:rPr lang="en-US" dirty="0"/>
                  <a:t>restraint states that:</a:t>
                </a:r>
                <a:endParaRPr lang="fr-FR" dirty="0"/>
              </a:p>
              <a:p>
                <a:pPr marL="45720" indent="0">
                  <a:buNone/>
                </a:pPr>
                <a:r>
                  <a:rPr lang="en-US" dirty="0"/>
                  <a:t> </a:t>
                </a:r>
                <a:endParaRPr lang="fr-FR" dirty="0"/>
              </a:p>
              <a:p>
                <a:pPr marL="45720" indent="0">
                  <a:buNone/>
                </a:pPr>
                <a14:m>
                  <m:oMathPara xmlns:m="http://schemas.openxmlformats.org/officeDocument/2006/math">
                    <m:oMathParaPr>
                      <m:jc m:val="centerGroup"/>
                    </m:oMathParaPr>
                    <m:oMath xmlns:m="http://schemas.openxmlformats.org/officeDocument/2006/math">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2</m:t>
                          </m:r>
                        </m:sub>
                        <m:sup>
                          <m:r>
                            <a:rPr lang="en-US" i="1">
                              <a:latin typeface="Cambria Math" panose="02040503050406030204" pitchFamily="18" charset="0"/>
                            </a:rPr>
                            <m:t>𝑖</m:t>
                          </m:r>
                        </m:sup>
                      </m:sSubSup>
                      <m:r>
                        <a:rPr lang="en-US" i="1">
                          <a:latin typeface="Cambria Math" panose="02040503050406030204" pitchFamily="18" charset="0"/>
                        </a:rPr>
                        <m:t>=</m:t>
                      </m:r>
                      <m:d>
                        <m:dPr>
                          <m:ctrlPr>
                            <a:rPr lang="fr-FR"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e>
                      </m:d>
                      <m:d>
                        <m:dPr>
                          <m:ctrlPr>
                            <a:rPr lang="fr-FR" i="1">
                              <a:latin typeface="Cambria Math"/>
                            </a:rPr>
                          </m:ctrlPr>
                        </m:dPr>
                        <m:e>
                          <m:sSubSup>
                            <m:sSubSupPr>
                              <m:ctrlPr>
                                <a:rPr lang="fr-FR" i="1">
                                  <a:latin typeface="Cambria Math"/>
                                </a:rPr>
                              </m:ctrlPr>
                            </m:sSubSupPr>
                            <m:e>
                              <m:r>
                                <a:rPr lang="en-US" i="1">
                                  <a:latin typeface="Cambria Math" panose="02040503050406030204" pitchFamily="18" charset="0"/>
                                </a:rPr>
                                <m:t>𝑦</m:t>
                              </m:r>
                            </m:e>
                            <m:sub>
                              <m:r>
                                <a:rPr lang="en-US" i="1">
                                  <a:latin typeface="Cambria Math" panose="02040503050406030204" pitchFamily="18" charset="0"/>
                                </a:rPr>
                                <m:t>1</m:t>
                              </m:r>
                            </m:sub>
                            <m:sup>
                              <m:r>
                                <a:rPr lang="en-US" i="1">
                                  <a:latin typeface="Cambria Math" panose="02040503050406030204" pitchFamily="18" charset="0"/>
                                </a:rPr>
                                <m:t>𝑖</m:t>
                              </m:r>
                            </m:sup>
                          </m:sSubSup>
                          <m:r>
                            <a:rPr lang="en-US" i="1">
                              <a:latin typeface="Cambria Math" panose="02040503050406030204" pitchFamily="18" charset="0"/>
                            </a:rPr>
                            <m:t>−</m:t>
                          </m:r>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1</m:t>
                              </m:r>
                            </m:sub>
                            <m:sup>
                              <m:r>
                                <a:rPr lang="en-US" i="1">
                                  <a:latin typeface="Cambria Math" panose="02040503050406030204" pitchFamily="18" charset="0"/>
                                </a:rPr>
                                <m:t>𝑖</m:t>
                              </m:r>
                            </m:sup>
                          </m:sSubSup>
                        </m:e>
                      </m:d>
                      <m:r>
                        <a:rPr lang="en-US" i="1">
                          <a:latin typeface="Cambria Math" panose="02040503050406030204" pitchFamily="18" charset="0"/>
                        </a:rPr>
                        <m:t>+</m:t>
                      </m:r>
                      <m:sSubSup>
                        <m:sSubSupPr>
                          <m:ctrlPr>
                            <a:rPr lang="fr-FR" i="1">
                              <a:latin typeface="Cambria Math"/>
                            </a:rPr>
                          </m:ctrlPr>
                        </m:sSubSupPr>
                        <m:e>
                          <m:r>
                            <a:rPr lang="en-US" i="1">
                              <a:latin typeface="Cambria Math" panose="02040503050406030204" pitchFamily="18" charset="0"/>
                            </a:rPr>
                            <m:t>𝑦</m:t>
                          </m:r>
                        </m:e>
                        <m:sub>
                          <m:r>
                            <a:rPr lang="en-US" i="1">
                              <a:latin typeface="Cambria Math" panose="02040503050406030204" pitchFamily="18" charset="0"/>
                            </a:rPr>
                            <m:t>2</m:t>
                          </m:r>
                        </m:sub>
                        <m:sup>
                          <m:r>
                            <a:rPr lang="en-US" i="1">
                              <a:latin typeface="Cambria Math" panose="02040503050406030204" pitchFamily="18" charset="0"/>
                            </a:rPr>
                            <m:t>𝑖</m:t>
                          </m:r>
                        </m:sup>
                      </m:sSubSup>
                    </m:oMath>
                  </m:oMathPara>
                </a14:m>
                <a:endParaRPr lang="fr-FR" dirty="0"/>
              </a:p>
              <a:p>
                <a:endParaRPr lang="fr-FR" dirty="0"/>
              </a:p>
              <a:p>
                <a:r>
                  <a:rPr lang="en-US" dirty="0"/>
                  <a:t>Substituting </a:t>
                </a:r>
                <a14:m>
                  <m:oMath xmlns:m="http://schemas.openxmlformats.org/officeDocument/2006/math">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2</m:t>
                        </m:r>
                      </m:sub>
                      <m:sup>
                        <m:r>
                          <a:rPr lang="en-US" i="1">
                            <a:latin typeface="Cambria Math" panose="02040503050406030204" pitchFamily="18" charset="0"/>
                          </a:rPr>
                          <m:t>𝑖</m:t>
                        </m:r>
                      </m:sup>
                    </m:sSubSup>
                  </m:oMath>
                </a14:m>
                <a:r>
                  <a:rPr lang="en-US" dirty="0"/>
                  <a:t> in the utility </a:t>
                </a:r>
                <a:r>
                  <a:rPr lang="en-US" dirty="0" smtClean="0"/>
                  <a:t>function, </a:t>
                </a:r>
                <a:r>
                  <a:rPr lang="en-US" dirty="0"/>
                  <a:t>the consumer’s problem can be rewritten as:</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func>
                        <m:funcPr>
                          <m:ctrlPr>
                            <a:rPr lang="fr-FR" i="1" smtClean="0">
                              <a:latin typeface="Cambria Math"/>
                            </a:rPr>
                          </m:ctrlPr>
                        </m:funcPr>
                        <m:fName>
                          <m:limLow>
                            <m:limLowPr>
                              <m:ctrlPr>
                                <a:rPr lang="fr-FR" i="1" smtClean="0">
                                  <a:latin typeface="Cambria Math"/>
                                </a:rPr>
                              </m:ctrlPr>
                            </m:limLowPr>
                            <m:e>
                              <m:r>
                                <m:rPr>
                                  <m:sty m:val="p"/>
                                </m:rPr>
                                <a:rPr lang="fr-FR" i="0" smtClean="0">
                                  <a:latin typeface="Cambria Math" panose="02040503050406030204" pitchFamily="18" charset="0"/>
                                </a:rPr>
                                <m:t>max</m:t>
                              </m:r>
                            </m:e>
                            <m:lim>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1</m:t>
                                  </m:r>
                                </m:sub>
                                <m:sup>
                                  <m:r>
                                    <a:rPr lang="en-US" i="1">
                                      <a:latin typeface="Cambria Math" panose="02040503050406030204" pitchFamily="18" charset="0"/>
                                    </a:rPr>
                                    <m:t>𝑖</m:t>
                                  </m:r>
                                </m:sup>
                              </m:sSubSup>
                            </m:lim>
                          </m:limLow>
                        </m:fName>
                        <m:e>
                          <m:d>
                            <m:dPr>
                              <m:ctrlPr>
                                <a:rPr lang="fr-FR" i="1">
                                  <a:latin typeface="Cambria Math"/>
                                </a:rPr>
                              </m:ctrlPr>
                            </m:dPr>
                            <m:e>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1</m:t>
                                  </m:r>
                                </m:sub>
                                <m:sup>
                                  <m:r>
                                    <a:rPr lang="en-US" i="1">
                                      <a:latin typeface="Cambria Math" panose="02040503050406030204" pitchFamily="18" charset="0"/>
                                    </a:rPr>
                                    <m:t>𝑖</m:t>
                                  </m:r>
                                </m:sup>
                              </m:sSubSup>
                            </m:e>
                          </m:d>
                          <m:r>
                            <a:rPr lang="en-US" i="1">
                              <a:latin typeface="Cambria Math" panose="02040503050406030204" pitchFamily="18" charset="0"/>
                            </a:rPr>
                            <m:t>+</m:t>
                          </m:r>
                          <m:r>
                            <a:rPr lang="en-US" i="1">
                              <a:latin typeface="Cambria Math" panose="02040503050406030204" pitchFamily="18" charset="0"/>
                            </a:rPr>
                            <m:t>𝛽</m:t>
                          </m:r>
                          <m:r>
                            <a:rPr lang="en-US" i="1">
                              <a:latin typeface="Cambria Math" panose="02040503050406030204" pitchFamily="18" charset="0"/>
                            </a:rPr>
                            <m:t>𝑢</m:t>
                          </m:r>
                          <m:d>
                            <m:dPr>
                              <m:ctrlPr>
                                <a:rPr lang="fr-FR" i="1">
                                  <a:latin typeface="Cambria Math"/>
                                </a:rPr>
                              </m:ctrlPr>
                            </m:dPr>
                            <m:e>
                              <m:d>
                                <m:dPr>
                                  <m:ctrlPr>
                                    <a:rPr lang="fr-FR"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e>
                              </m:d>
                              <m:d>
                                <m:dPr>
                                  <m:ctrlPr>
                                    <a:rPr lang="fr-FR" i="1">
                                      <a:latin typeface="Cambria Math"/>
                                    </a:rPr>
                                  </m:ctrlPr>
                                </m:dPr>
                                <m:e>
                                  <m:sSubSup>
                                    <m:sSubSupPr>
                                      <m:ctrlPr>
                                        <a:rPr lang="fr-FR" i="1">
                                          <a:latin typeface="Cambria Math"/>
                                        </a:rPr>
                                      </m:ctrlPr>
                                    </m:sSubSupPr>
                                    <m:e>
                                      <m:r>
                                        <a:rPr lang="en-US" i="1">
                                          <a:latin typeface="Cambria Math" panose="02040503050406030204" pitchFamily="18" charset="0"/>
                                        </a:rPr>
                                        <m:t>𝑦</m:t>
                                      </m:r>
                                    </m:e>
                                    <m:sub>
                                      <m:r>
                                        <a:rPr lang="en-US" i="1">
                                          <a:latin typeface="Cambria Math" panose="02040503050406030204" pitchFamily="18" charset="0"/>
                                        </a:rPr>
                                        <m:t>1</m:t>
                                      </m:r>
                                    </m:sub>
                                    <m:sup>
                                      <m:r>
                                        <a:rPr lang="en-US" i="1">
                                          <a:latin typeface="Cambria Math" panose="02040503050406030204" pitchFamily="18" charset="0"/>
                                        </a:rPr>
                                        <m:t>𝑖</m:t>
                                      </m:r>
                                    </m:sup>
                                  </m:sSubSup>
                                  <m:r>
                                    <a:rPr lang="en-US" i="1">
                                      <a:latin typeface="Cambria Math" panose="02040503050406030204" pitchFamily="18" charset="0"/>
                                    </a:rPr>
                                    <m:t>−</m:t>
                                  </m:r>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1</m:t>
                                      </m:r>
                                    </m:sub>
                                    <m:sup>
                                      <m:r>
                                        <a:rPr lang="en-US" i="1">
                                          <a:latin typeface="Cambria Math" panose="02040503050406030204" pitchFamily="18" charset="0"/>
                                        </a:rPr>
                                        <m:t>𝑖</m:t>
                                      </m:r>
                                    </m:sup>
                                  </m:sSubSup>
                                </m:e>
                              </m:d>
                              <m:r>
                                <a:rPr lang="en-US" i="1">
                                  <a:latin typeface="Cambria Math" panose="02040503050406030204" pitchFamily="18" charset="0"/>
                                </a:rPr>
                                <m:t>+</m:t>
                              </m:r>
                              <m:sSubSup>
                                <m:sSubSupPr>
                                  <m:ctrlPr>
                                    <a:rPr lang="fr-FR" i="1">
                                      <a:latin typeface="Cambria Math"/>
                                    </a:rPr>
                                  </m:ctrlPr>
                                </m:sSubSupPr>
                                <m:e>
                                  <m:r>
                                    <a:rPr lang="en-US" i="1">
                                      <a:latin typeface="Cambria Math" panose="02040503050406030204" pitchFamily="18" charset="0"/>
                                    </a:rPr>
                                    <m:t>𝑦</m:t>
                                  </m:r>
                                </m:e>
                                <m:sub>
                                  <m:r>
                                    <a:rPr lang="en-US" i="1">
                                      <a:latin typeface="Cambria Math" panose="02040503050406030204" pitchFamily="18" charset="0"/>
                                    </a:rPr>
                                    <m:t>2</m:t>
                                  </m:r>
                                </m:sub>
                                <m:sup>
                                  <m:r>
                                    <a:rPr lang="en-US" i="1">
                                      <a:latin typeface="Cambria Math" panose="02040503050406030204" pitchFamily="18" charset="0"/>
                                    </a:rPr>
                                    <m:t>𝑖</m:t>
                                  </m:r>
                                </m:sup>
                              </m:sSubSup>
                            </m:e>
                          </m:d>
                        </m:e>
                      </m:func>
                    </m:oMath>
                  </m:oMathPara>
                </a14:m>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797"/>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12</a:t>
            </a:fld>
            <a:endParaRPr lang="pt-BR"/>
          </a:p>
        </p:txBody>
      </p:sp>
      <p:sp>
        <p:nvSpPr>
          <p:cNvPr id="4" name="Titre 3"/>
          <p:cNvSpPr>
            <a:spLocks noGrp="1"/>
          </p:cNvSpPr>
          <p:nvPr>
            <p:ph type="title"/>
          </p:nvPr>
        </p:nvSpPr>
        <p:spPr/>
        <p:txBody>
          <a:bodyPr/>
          <a:lstStyle/>
          <a:p>
            <a:r>
              <a:rPr lang="fr-FR" dirty="0" err="1"/>
              <a:t>Consumer’s</a:t>
            </a:r>
            <a:r>
              <a:rPr lang="fr-FR" dirty="0"/>
              <a:t> </a:t>
            </a:r>
            <a:r>
              <a:rPr lang="fr-FR" dirty="0" err="1"/>
              <a:t>Problem</a:t>
            </a:r>
            <a:endParaRPr lang="fr-FR" dirty="0"/>
          </a:p>
        </p:txBody>
      </p:sp>
    </p:spTree>
    <p:extLst>
      <p:ext uri="{BB962C8B-B14F-4D97-AF65-F5344CB8AC3E}">
        <p14:creationId xmlns:p14="http://schemas.microsoft.com/office/powerpoint/2010/main" val="1984872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The first order condition for a level of consumption that maximizes utility is = </a:t>
                </a:r>
                <a:r>
                  <a:rPr lang="en-US" b="1" dirty="0" smtClean="0"/>
                  <a:t>Euler equation</a:t>
                </a:r>
                <a:r>
                  <a:rPr lang="en-US" dirty="0" smtClean="0"/>
                  <a:t>:</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p>
                        <m:sSupPr>
                          <m:ctrlPr>
                            <a:rPr lang="fr-FR" i="1">
                              <a:latin typeface="Cambria Math"/>
                            </a:rPr>
                          </m:ctrlPr>
                        </m:sSupPr>
                        <m:e>
                          <m:r>
                            <a:rPr lang="en-US" i="1">
                              <a:latin typeface="Cambria Math" panose="02040503050406030204" pitchFamily="18" charset="0"/>
                            </a:rPr>
                            <m:t>𝑢</m:t>
                          </m:r>
                        </m:e>
                        <m:sup>
                          <m:r>
                            <a:rPr lang="en-US" i="1">
                              <a:latin typeface="Cambria Math" panose="02040503050406030204" pitchFamily="18" charset="0"/>
                            </a:rPr>
                            <m:t>′</m:t>
                          </m:r>
                        </m:sup>
                      </m:sSup>
                      <m:d>
                        <m:dPr>
                          <m:ctrlPr>
                            <a:rPr lang="fr-FR" i="1">
                              <a:latin typeface="Cambria Math"/>
                            </a:rPr>
                          </m:ctrlPr>
                        </m:dPr>
                        <m:e>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1</m:t>
                              </m:r>
                            </m:sub>
                            <m:sup>
                              <m:r>
                                <a:rPr lang="en-US" i="1">
                                  <a:latin typeface="Cambria Math" panose="02040503050406030204" pitchFamily="18" charset="0"/>
                                </a:rPr>
                                <m:t>𝑖</m:t>
                              </m:r>
                            </m:sup>
                          </m:sSubSup>
                        </m:e>
                      </m:d>
                      <m:r>
                        <a:rPr lang="en-US" i="1">
                          <a:latin typeface="Cambria Math" panose="02040503050406030204" pitchFamily="18" charset="0"/>
                        </a:rPr>
                        <m:t>=</m:t>
                      </m:r>
                      <m:d>
                        <m:dPr>
                          <m:ctrlPr>
                            <a:rPr lang="fr-FR"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e>
                      </m:d>
                      <m:r>
                        <a:rPr lang="en-US" i="1">
                          <a:latin typeface="Cambria Math" panose="02040503050406030204" pitchFamily="18" charset="0"/>
                        </a:rPr>
                        <m:t>𝛽</m:t>
                      </m:r>
                      <m:sSup>
                        <m:sSupPr>
                          <m:ctrlPr>
                            <a:rPr lang="fr-FR" i="1">
                              <a:latin typeface="Cambria Math"/>
                            </a:rPr>
                          </m:ctrlPr>
                        </m:sSupPr>
                        <m:e>
                          <m:r>
                            <a:rPr lang="en-US" i="1">
                              <a:latin typeface="Cambria Math" panose="02040503050406030204" pitchFamily="18" charset="0"/>
                            </a:rPr>
                            <m:t>𝑢</m:t>
                          </m:r>
                        </m:e>
                        <m:sup>
                          <m:r>
                            <a:rPr lang="en-US" i="1">
                              <a:latin typeface="Cambria Math" panose="02040503050406030204" pitchFamily="18" charset="0"/>
                            </a:rPr>
                            <m:t>′</m:t>
                          </m:r>
                        </m:sup>
                      </m:sSup>
                      <m:d>
                        <m:dPr>
                          <m:ctrlPr>
                            <a:rPr lang="fr-FR" i="1">
                              <a:latin typeface="Cambria Math"/>
                            </a:rPr>
                          </m:ctrlPr>
                        </m:dPr>
                        <m:e>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2</m:t>
                              </m:r>
                            </m:sub>
                            <m:sup>
                              <m:r>
                                <a:rPr lang="en-US" i="1">
                                  <a:latin typeface="Cambria Math" panose="02040503050406030204" pitchFamily="18" charset="0"/>
                                </a:rPr>
                                <m:t>𝑖</m:t>
                              </m:r>
                            </m:sup>
                          </m:sSubSup>
                        </m:e>
                      </m:d>
                    </m:oMath>
                  </m:oMathPara>
                </a14:m>
                <a:endParaRPr lang="en-US" dirty="0" smtClean="0"/>
              </a:p>
              <a:p>
                <a:pPr>
                  <a:buClr>
                    <a:srgbClr val="418AB3"/>
                  </a:buClr>
                  <a:buFont typeface="Wingdings" panose="05000000000000000000" pitchFamily="2" charset="2"/>
                  <a:buChar char="Ø"/>
                </a:pPr>
                <a:endParaRPr lang="en-US" dirty="0" smtClean="0"/>
              </a:p>
              <a:p>
                <a:pPr>
                  <a:buClr>
                    <a:srgbClr val="418AB3"/>
                  </a:buClr>
                  <a:buFont typeface="Wingdings" panose="05000000000000000000" pitchFamily="2" charset="2"/>
                  <a:buChar char="Ø"/>
                </a:pPr>
                <a:r>
                  <a:rPr lang="en-US" dirty="0" smtClean="0"/>
                  <a:t>The </a:t>
                </a:r>
                <a:r>
                  <a:rPr lang="en-US" dirty="0"/>
                  <a:t>consumer cannot increase their utility by reallocating consumption between periods</a:t>
                </a:r>
                <a:endParaRPr lang="en-US" dirty="0" smtClean="0">
                  <a:solidFill>
                    <a:srgbClr val="5E5E5E"/>
                  </a:solidFill>
                </a:endParaRPr>
              </a:p>
              <a:p>
                <a:endParaRPr lang="en-US" dirty="0" smtClean="0"/>
              </a:p>
              <a:p>
                <a:r>
                  <a:rPr lang="en-US" dirty="0" smtClean="0"/>
                  <a:t>Intuition: </a:t>
                </a:r>
              </a:p>
              <a:p>
                <a:pPr lvl="1"/>
                <a:r>
                  <a:rPr lang="en-US" dirty="0" smtClean="0"/>
                  <a:t>by </a:t>
                </a:r>
                <a:r>
                  <a:rPr lang="en-US" dirty="0"/>
                  <a:t>consuming one unit less in the present, </a:t>
                </a:r>
                <a:r>
                  <a:rPr lang="en-US" dirty="0" smtClean="0"/>
                  <a:t>utility reduces </a:t>
                </a:r>
                <a:r>
                  <a:rPr lang="en-US" dirty="0"/>
                  <a:t>in </a:t>
                </a:r>
                <a14:m>
                  <m:oMath xmlns:m="http://schemas.openxmlformats.org/officeDocument/2006/math">
                    <m:sSup>
                      <m:sSupPr>
                        <m:ctrlPr>
                          <a:rPr lang="fr-FR" i="1">
                            <a:latin typeface="Cambria Math"/>
                          </a:rPr>
                        </m:ctrlPr>
                      </m:sSupPr>
                      <m:e>
                        <m:r>
                          <a:rPr lang="en-US" i="1">
                            <a:latin typeface="Cambria Math" panose="02040503050406030204" pitchFamily="18" charset="0"/>
                          </a:rPr>
                          <m:t>𝑢</m:t>
                        </m:r>
                      </m:e>
                      <m:sup>
                        <m:r>
                          <a:rPr lang="en-US" i="1">
                            <a:latin typeface="Cambria Math" panose="02040503050406030204" pitchFamily="18" charset="0"/>
                          </a:rPr>
                          <m:t>′</m:t>
                        </m:r>
                      </m:sup>
                    </m:sSup>
                    <m:d>
                      <m:dPr>
                        <m:ctrlPr>
                          <a:rPr lang="fr-FR" i="1">
                            <a:latin typeface="Cambria Math"/>
                          </a:rPr>
                        </m:ctrlPr>
                      </m:dPr>
                      <m:e>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1</m:t>
                            </m:r>
                          </m:sub>
                          <m:sup>
                            <m:r>
                              <a:rPr lang="en-US" i="1">
                                <a:latin typeface="Cambria Math" panose="02040503050406030204" pitchFamily="18" charset="0"/>
                              </a:rPr>
                              <m:t>𝑖</m:t>
                            </m:r>
                          </m:sup>
                        </m:sSubSup>
                      </m:e>
                    </m:d>
                  </m:oMath>
                </a14:m>
                <a:endParaRPr lang="fr-FR" dirty="0" smtClean="0"/>
              </a:p>
              <a:p>
                <a:pPr lvl="1"/>
                <a:r>
                  <a:rPr lang="en-US" dirty="0" smtClean="0"/>
                  <a:t>this </a:t>
                </a:r>
                <a:r>
                  <a:rPr lang="en-US" dirty="0"/>
                  <a:t>amount is saved, rendering</a:t>
                </a:r>
                <a14:m>
                  <m:oMath xmlns:m="http://schemas.openxmlformats.org/officeDocument/2006/math">
                    <m:r>
                      <a:rPr lang="en-US" i="1">
                        <a:latin typeface="Cambria Math" panose="02040503050406030204" pitchFamily="18" charset="0"/>
                      </a:rPr>
                      <m:t> </m:t>
                    </m:r>
                    <m:d>
                      <m:dPr>
                        <m:ctrlPr>
                          <a:rPr lang="fr-FR"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e>
                    </m:d>
                  </m:oMath>
                </a14:m>
                <a:endParaRPr lang="fr-FR" dirty="0" smtClean="0"/>
              </a:p>
              <a:p>
                <a:pPr lvl="1"/>
                <a:r>
                  <a:rPr lang="en-US" dirty="0" smtClean="0"/>
                  <a:t>next period, with </a:t>
                </a:r>
                <a14:m>
                  <m:oMath xmlns:m="http://schemas.openxmlformats.org/officeDocument/2006/math">
                    <m:d>
                      <m:dPr>
                        <m:ctrlPr>
                          <a:rPr lang="fr-FR"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e>
                    </m:d>
                  </m:oMath>
                </a14:m>
                <a:r>
                  <a:rPr lang="en-US" dirty="0"/>
                  <a:t> additional units </a:t>
                </a:r>
                <a:r>
                  <a:rPr lang="en-US" dirty="0" err="1" smtClean="0"/>
                  <a:t>consumerd</a:t>
                </a:r>
                <a:r>
                  <a:rPr lang="en-US" dirty="0" smtClean="0"/>
                  <a:t>, utility increases in </a:t>
                </a:r>
                <a14:m>
                  <m:oMath xmlns:m="http://schemas.openxmlformats.org/officeDocument/2006/math">
                    <m:d>
                      <m:dPr>
                        <m:ctrlPr>
                          <a:rPr lang="fr-FR"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e>
                    </m:d>
                    <m:r>
                      <a:rPr lang="en-US" i="1">
                        <a:latin typeface="Cambria Math" panose="02040503050406030204" pitchFamily="18" charset="0"/>
                      </a:rPr>
                      <m:t>𝛽</m:t>
                    </m:r>
                    <m:sSup>
                      <m:sSupPr>
                        <m:ctrlPr>
                          <a:rPr lang="fr-FR" i="1">
                            <a:latin typeface="Cambria Math"/>
                          </a:rPr>
                        </m:ctrlPr>
                      </m:sSupPr>
                      <m:e>
                        <m:r>
                          <a:rPr lang="en-US" i="1">
                            <a:latin typeface="Cambria Math" panose="02040503050406030204" pitchFamily="18" charset="0"/>
                          </a:rPr>
                          <m:t>𝑢</m:t>
                        </m:r>
                      </m:e>
                      <m:sup>
                        <m:r>
                          <a:rPr lang="en-US" i="1">
                            <a:latin typeface="Cambria Math" panose="02040503050406030204" pitchFamily="18" charset="0"/>
                          </a:rPr>
                          <m:t>′</m:t>
                        </m:r>
                      </m:sup>
                    </m:sSup>
                    <m:d>
                      <m:dPr>
                        <m:ctrlPr>
                          <a:rPr lang="fr-FR" i="1">
                            <a:latin typeface="Cambria Math"/>
                          </a:rPr>
                        </m:ctrlPr>
                      </m:dPr>
                      <m:e>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2</m:t>
                            </m:r>
                          </m:sub>
                          <m:sup>
                            <m:r>
                              <a:rPr lang="en-US" i="1">
                                <a:latin typeface="Cambria Math" panose="02040503050406030204" pitchFamily="18" charset="0"/>
                              </a:rPr>
                              <m:t>𝑖</m:t>
                            </m:r>
                          </m:sup>
                        </m:sSubSup>
                      </m:e>
                    </m:d>
                  </m:oMath>
                </a14:m>
                <a:r>
                  <a:rPr lang="en-US" dirty="0"/>
                  <a:t>. </a:t>
                </a:r>
                <a:endParaRPr lang="en-US" dirty="0" smtClean="0"/>
              </a:p>
              <a:p>
                <a:pPr marL="45720" indent="0">
                  <a:buNone/>
                </a:pPr>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435"/>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13</a:t>
            </a:fld>
            <a:endParaRPr lang="pt-BR"/>
          </a:p>
        </p:txBody>
      </p:sp>
      <p:sp>
        <p:nvSpPr>
          <p:cNvPr id="4" name="Titre 3"/>
          <p:cNvSpPr>
            <a:spLocks noGrp="1"/>
          </p:cNvSpPr>
          <p:nvPr>
            <p:ph type="title"/>
          </p:nvPr>
        </p:nvSpPr>
        <p:spPr/>
        <p:txBody>
          <a:bodyPr/>
          <a:lstStyle/>
          <a:p>
            <a:r>
              <a:rPr lang="fr-FR" dirty="0" err="1"/>
              <a:t>Consumer’s</a:t>
            </a:r>
            <a:r>
              <a:rPr lang="fr-FR" dirty="0"/>
              <a:t> </a:t>
            </a:r>
            <a:r>
              <a:rPr lang="fr-FR" dirty="0" err="1"/>
              <a:t>Problem</a:t>
            </a:r>
            <a:endParaRPr lang="fr-FR" dirty="0"/>
          </a:p>
        </p:txBody>
      </p:sp>
    </p:spTree>
    <p:extLst>
      <p:ext uri="{BB962C8B-B14F-4D97-AF65-F5344CB8AC3E}">
        <p14:creationId xmlns:p14="http://schemas.microsoft.com/office/powerpoint/2010/main" val="2655844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The </a:t>
                </a:r>
                <a:r>
                  <a:rPr lang="en-US" dirty="0"/>
                  <a:t>Euler equation can also be written as:</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f>
                        <m:fPr>
                          <m:ctrlPr>
                            <a:rPr lang="fr-FR" i="1">
                              <a:latin typeface="Cambria Math"/>
                            </a:rPr>
                          </m:ctrlPr>
                        </m:fPr>
                        <m:num>
                          <m:sSup>
                            <m:sSupPr>
                              <m:ctrlPr>
                                <a:rPr lang="fr-FR" i="1">
                                  <a:latin typeface="Cambria Math"/>
                                </a:rPr>
                              </m:ctrlPr>
                            </m:sSupPr>
                            <m:e>
                              <m:r>
                                <a:rPr lang="en-US" i="1">
                                  <a:latin typeface="Cambria Math" panose="02040503050406030204" pitchFamily="18" charset="0"/>
                                </a:rPr>
                                <m:t>𝑢</m:t>
                              </m:r>
                            </m:e>
                            <m:sup>
                              <m:r>
                                <a:rPr lang="en-US" i="1">
                                  <a:latin typeface="Cambria Math" panose="02040503050406030204" pitchFamily="18" charset="0"/>
                                </a:rPr>
                                <m:t>′</m:t>
                              </m:r>
                            </m:sup>
                          </m:sSup>
                          <m:d>
                            <m:dPr>
                              <m:ctrlPr>
                                <a:rPr lang="fr-FR" i="1">
                                  <a:latin typeface="Cambria Math"/>
                                </a:rPr>
                              </m:ctrlPr>
                            </m:dPr>
                            <m:e>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1</m:t>
                                  </m:r>
                                </m:sub>
                                <m:sup>
                                  <m:r>
                                    <a:rPr lang="en-US" i="1">
                                      <a:latin typeface="Cambria Math" panose="02040503050406030204" pitchFamily="18" charset="0"/>
                                    </a:rPr>
                                    <m:t>𝑖</m:t>
                                  </m:r>
                                </m:sup>
                              </m:sSubSup>
                            </m:e>
                          </m:d>
                        </m:num>
                        <m:den>
                          <m:r>
                            <a:rPr lang="en-US" i="1">
                              <a:latin typeface="Cambria Math" panose="02040503050406030204" pitchFamily="18" charset="0"/>
                            </a:rPr>
                            <m:t>𝛽</m:t>
                          </m:r>
                          <m:sSup>
                            <m:sSupPr>
                              <m:ctrlPr>
                                <a:rPr lang="fr-FR" i="1">
                                  <a:latin typeface="Cambria Math"/>
                                </a:rPr>
                              </m:ctrlPr>
                            </m:sSupPr>
                            <m:e>
                              <m:r>
                                <a:rPr lang="en-US" i="1">
                                  <a:latin typeface="Cambria Math" panose="02040503050406030204" pitchFamily="18" charset="0"/>
                                </a:rPr>
                                <m:t>𝑢</m:t>
                              </m:r>
                            </m:e>
                            <m:sup>
                              <m:r>
                                <a:rPr lang="en-US" i="1">
                                  <a:latin typeface="Cambria Math" panose="02040503050406030204" pitchFamily="18" charset="0"/>
                                </a:rPr>
                                <m:t>′</m:t>
                              </m:r>
                            </m:sup>
                          </m:sSup>
                          <m:d>
                            <m:dPr>
                              <m:ctrlPr>
                                <a:rPr lang="fr-FR" i="1">
                                  <a:latin typeface="Cambria Math"/>
                                </a:rPr>
                              </m:ctrlPr>
                            </m:dPr>
                            <m:e>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2</m:t>
                                  </m:r>
                                </m:sub>
                                <m:sup>
                                  <m:r>
                                    <a:rPr lang="en-US" i="1">
                                      <a:latin typeface="Cambria Math" panose="02040503050406030204" pitchFamily="18" charset="0"/>
                                    </a:rPr>
                                    <m:t>𝑖</m:t>
                                  </m:r>
                                </m:sup>
                              </m:sSubSup>
                            </m:e>
                          </m:d>
                        </m:den>
                      </m:f>
                      <m:r>
                        <a:rPr lang="en-US" i="1">
                          <a:latin typeface="Cambria Math" panose="02040503050406030204" pitchFamily="18" charset="0"/>
                        </a:rPr>
                        <m:t>=1+</m:t>
                      </m:r>
                      <m:r>
                        <a:rPr lang="en-US" i="1">
                          <a:latin typeface="Cambria Math" panose="02040503050406030204" pitchFamily="18" charset="0"/>
                        </a:rPr>
                        <m:t>𝑟</m:t>
                      </m:r>
                    </m:oMath>
                  </m:oMathPara>
                </a14:m>
                <a:endParaRPr lang="en-US" dirty="0" smtClean="0"/>
              </a:p>
              <a:p>
                <a:endParaRPr lang="en-US" dirty="0" smtClean="0"/>
              </a:p>
              <a:p>
                <a:pPr lvl="1"/>
                <a:r>
                  <a:rPr lang="en-US" dirty="0" smtClean="0"/>
                  <a:t>Left </a:t>
                </a:r>
                <a:r>
                  <a:rPr lang="en-US" dirty="0"/>
                  <a:t>side </a:t>
                </a:r>
                <a:r>
                  <a:rPr lang="en-US" dirty="0" smtClean="0"/>
                  <a:t>= the </a:t>
                </a:r>
                <a:r>
                  <a:rPr lang="en-US" dirty="0"/>
                  <a:t>slope of the indifference </a:t>
                </a:r>
                <a:r>
                  <a:rPr lang="en-US" dirty="0" smtClean="0"/>
                  <a:t>curve</a:t>
                </a:r>
              </a:p>
              <a:p>
                <a:pPr lvl="1"/>
                <a:r>
                  <a:rPr lang="en-US" dirty="0"/>
                  <a:t>R</a:t>
                </a:r>
                <a:r>
                  <a:rPr lang="en-US" dirty="0" smtClean="0"/>
                  <a:t>ight </a:t>
                </a:r>
                <a:r>
                  <a:rPr lang="en-US" dirty="0"/>
                  <a:t>side </a:t>
                </a:r>
                <a:r>
                  <a:rPr lang="en-US" dirty="0" smtClean="0"/>
                  <a:t>= the </a:t>
                </a:r>
                <a:r>
                  <a:rPr lang="en-US" dirty="0"/>
                  <a:t>slope of the budget </a:t>
                </a:r>
                <a:r>
                  <a:rPr lang="en-US" dirty="0" smtClean="0"/>
                  <a:t>constraint, interpreted as the relative price of consumption between the two periods. </a:t>
                </a:r>
              </a:p>
              <a:p>
                <a:endParaRPr lang="en-US" dirty="0" smtClean="0"/>
              </a:p>
              <a:p>
                <a:r>
                  <a:rPr lang="en-US" dirty="0" smtClean="0"/>
                  <a:t>The </a:t>
                </a:r>
                <a:r>
                  <a:rPr lang="en-US" dirty="0"/>
                  <a:t>consumer maximizes </a:t>
                </a:r>
                <a:r>
                  <a:rPr lang="en-US" dirty="0" smtClean="0"/>
                  <a:t>utility</a:t>
                </a:r>
                <a:r>
                  <a:rPr lang="en-US" dirty="0"/>
                  <a:t>, subject to the budget constraint, when the </a:t>
                </a:r>
                <a:r>
                  <a:rPr lang="en-US" dirty="0" smtClean="0"/>
                  <a:t>MRS of </a:t>
                </a:r>
                <a:r>
                  <a:rPr lang="en-US" dirty="0"/>
                  <a:t>consumption between the two periods is equal to its relative price</a:t>
                </a:r>
                <a:r>
                  <a:rPr lang="en-US" b="1" dirty="0"/>
                  <a:t>.</a:t>
                </a:r>
                <a:endParaRPr lang="fr-FR" b="1" dirty="0"/>
              </a:p>
              <a:p>
                <a:pPr marL="45720" indent="0">
                  <a:buNone/>
                </a:pPr>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14</a:t>
            </a:fld>
            <a:endParaRPr lang="pt-BR"/>
          </a:p>
        </p:txBody>
      </p:sp>
      <p:sp>
        <p:nvSpPr>
          <p:cNvPr id="4" name="Titre 3"/>
          <p:cNvSpPr>
            <a:spLocks noGrp="1"/>
          </p:cNvSpPr>
          <p:nvPr>
            <p:ph type="title"/>
          </p:nvPr>
        </p:nvSpPr>
        <p:spPr/>
        <p:txBody>
          <a:bodyPr/>
          <a:lstStyle/>
          <a:p>
            <a:r>
              <a:rPr lang="fr-FR" dirty="0" err="1"/>
              <a:t>Consumer’s</a:t>
            </a:r>
            <a:r>
              <a:rPr lang="fr-FR" dirty="0"/>
              <a:t> </a:t>
            </a:r>
            <a:r>
              <a:rPr lang="fr-FR" dirty="0" err="1"/>
              <a:t>Problem</a:t>
            </a:r>
            <a:endParaRPr lang="fr-FR" dirty="0"/>
          </a:p>
        </p:txBody>
      </p:sp>
    </p:spTree>
    <p:extLst>
      <p:ext uri="{BB962C8B-B14F-4D97-AF65-F5344CB8AC3E}">
        <p14:creationId xmlns:p14="http://schemas.microsoft.com/office/powerpoint/2010/main" val="1234936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In terms </a:t>
                </a:r>
                <a:r>
                  <a:rPr lang="en-US" dirty="0" smtClean="0"/>
                  <a:t>of the Figure: consumer chooses a </a:t>
                </a:r>
                <a:r>
                  <a:rPr lang="en-US" dirty="0"/>
                  <a:t>point on the budget constraint belonging to an indifference curve that is farthest from the origin</a:t>
                </a:r>
                <a:r>
                  <a:rPr lang="en-US" dirty="0" smtClean="0"/>
                  <a:t>. </a:t>
                </a:r>
              </a:p>
              <a:p>
                <a:endParaRPr lang="en-US" dirty="0" smtClean="0"/>
              </a:p>
              <a:p>
                <a:r>
                  <a:rPr lang="en-US" dirty="0" smtClean="0"/>
                  <a:t>This </a:t>
                </a:r>
                <a:r>
                  <a:rPr lang="en-US" dirty="0"/>
                  <a:t>point is that where an indifference curve passes tangent to the budget constraint, i.e., with the same </a:t>
                </a:r>
                <a:r>
                  <a:rPr lang="en-US" dirty="0" smtClean="0"/>
                  <a:t>slope (point E).</a:t>
                </a:r>
              </a:p>
              <a:p>
                <a:endParaRPr lang="en-US" dirty="0" smtClean="0"/>
              </a:p>
              <a:p>
                <a:r>
                  <a:rPr lang="en-US" dirty="0" smtClean="0"/>
                  <a:t>Notice </a:t>
                </a:r>
                <a:r>
                  <a:rPr lang="en-US" dirty="0"/>
                  <a:t>that access to the international credit market allows the value of consumption for reach period to be different from the </a:t>
                </a:r>
                <a:r>
                  <a:rPr lang="en-US" dirty="0" smtClean="0"/>
                  <a:t>endowment. </a:t>
                </a:r>
              </a:p>
              <a:p>
                <a:pPr lvl="1"/>
                <a:r>
                  <a:rPr lang="en-US" dirty="0" smtClean="0"/>
                  <a:t>Endowment </a:t>
                </a:r>
                <a14:m>
                  <m:oMath xmlns:m="http://schemas.openxmlformats.org/officeDocument/2006/math">
                    <m:d>
                      <m:dPr>
                        <m:ctrlPr>
                          <a:rPr lang="fr-FR" i="1">
                            <a:latin typeface="Cambria Math"/>
                          </a:rPr>
                        </m:ctrlPr>
                      </m:dPr>
                      <m:e>
                        <m:sSubSup>
                          <m:sSubSupPr>
                            <m:ctrlPr>
                              <a:rPr lang="fr-FR" i="1">
                                <a:latin typeface="Cambria Math"/>
                              </a:rPr>
                            </m:ctrlPr>
                          </m:sSubSupPr>
                          <m:e>
                            <m:r>
                              <a:rPr lang="en-US" i="1">
                                <a:latin typeface="Cambria Math" panose="02040503050406030204" pitchFamily="18" charset="0"/>
                              </a:rPr>
                              <m:t>𝑦</m:t>
                            </m:r>
                          </m:e>
                          <m:sub>
                            <m:r>
                              <a:rPr lang="en-US" i="1">
                                <a:latin typeface="Cambria Math" panose="02040503050406030204" pitchFamily="18" charset="0"/>
                              </a:rPr>
                              <m:t>1</m:t>
                            </m:r>
                          </m:sub>
                          <m:sup>
                            <m:r>
                              <a:rPr lang="en-US" i="1">
                                <a:latin typeface="Cambria Math" panose="02040503050406030204" pitchFamily="18" charset="0"/>
                              </a:rPr>
                              <m:t>𝑖</m:t>
                            </m:r>
                          </m:sup>
                        </m:sSubSup>
                        <m:r>
                          <a:rPr lang="en-US" i="1">
                            <a:latin typeface="Cambria Math" panose="02040503050406030204" pitchFamily="18" charset="0"/>
                          </a:rPr>
                          <m:t>,</m:t>
                        </m:r>
                        <m:sSubSup>
                          <m:sSubSupPr>
                            <m:ctrlPr>
                              <a:rPr lang="fr-FR" i="1">
                                <a:latin typeface="Cambria Math"/>
                              </a:rPr>
                            </m:ctrlPr>
                          </m:sSubSupPr>
                          <m:e>
                            <m:r>
                              <a:rPr lang="en-US" i="1">
                                <a:latin typeface="Cambria Math" panose="02040503050406030204" pitchFamily="18" charset="0"/>
                              </a:rPr>
                              <m:t>𝑦</m:t>
                            </m:r>
                          </m:e>
                          <m:sub>
                            <m:r>
                              <a:rPr lang="en-US" i="1">
                                <a:latin typeface="Cambria Math" panose="02040503050406030204" pitchFamily="18" charset="0"/>
                              </a:rPr>
                              <m:t>2</m:t>
                            </m:r>
                          </m:sub>
                          <m:sup>
                            <m:r>
                              <a:rPr lang="en-US" i="1">
                                <a:latin typeface="Cambria Math" panose="02040503050406030204" pitchFamily="18" charset="0"/>
                              </a:rPr>
                              <m:t>𝑖</m:t>
                            </m:r>
                          </m:sup>
                        </m:sSubSup>
                      </m:e>
                    </m:d>
                  </m:oMath>
                </a14:m>
                <a:r>
                  <a:rPr lang="en-US" dirty="0"/>
                  <a:t> is different </a:t>
                </a:r>
                <a:r>
                  <a:rPr lang="en-US" dirty="0" smtClean="0"/>
                  <a:t>from consumption </a:t>
                </a:r>
                <a14:m>
                  <m:oMath xmlns:m="http://schemas.openxmlformats.org/officeDocument/2006/math">
                    <m:d>
                      <m:dPr>
                        <m:ctrlPr>
                          <a:rPr lang="fr-FR" i="1">
                            <a:latin typeface="Cambria Math"/>
                          </a:rPr>
                        </m:ctrlPr>
                      </m:dPr>
                      <m:e>
                        <m:sSubSup>
                          <m:sSubSupPr>
                            <m:ctrlPr>
                              <a:rPr lang="fr-FR" i="1">
                                <a:latin typeface="Cambria Math"/>
                              </a:rPr>
                            </m:ctrlPr>
                          </m:sSubSupPr>
                          <m:e>
                            <m:bar>
                              <m:barPr>
                                <m:pos m:val="top"/>
                                <m:ctrlPr>
                                  <a:rPr lang="fr-FR" i="1">
                                    <a:latin typeface="Cambria Math"/>
                                  </a:rPr>
                                </m:ctrlPr>
                              </m:barPr>
                              <m:e>
                                <m:r>
                                  <a:rPr lang="en-US" i="1">
                                    <a:latin typeface="Cambria Math" panose="02040503050406030204" pitchFamily="18" charset="0"/>
                                  </a:rPr>
                                  <m:t>𝑐</m:t>
                                </m:r>
                              </m:e>
                            </m:bar>
                          </m:e>
                          <m:sub>
                            <m:r>
                              <a:rPr lang="en-US" i="1">
                                <a:latin typeface="Cambria Math" panose="02040503050406030204" pitchFamily="18" charset="0"/>
                              </a:rPr>
                              <m:t>1</m:t>
                            </m:r>
                          </m:sub>
                          <m:sup>
                            <m:r>
                              <a:rPr lang="en-US" i="1">
                                <a:latin typeface="Cambria Math" panose="02040503050406030204" pitchFamily="18" charset="0"/>
                              </a:rPr>
                              <m:t>𝑖</m:t>
                            </m:r>
                          </m:sup>
                        </m:sSubSup>
                        <m:r>
                          <a:rPr lang="en-US" i="1">
                            <a:latin typeface="Cambria Math" panose="02040503050406030204" pitchFamily="18" charset="0"/>
                          </a:rPr>
                          <m:t>,</m:t>
                        </m:r>
                        <m:sSubSup>
                          <m:sSubSupPr>
                            <m:ctrlPr>
                              <a:rPr lang="fr-FR" i="1">
                                <a:latin typeface="Cambria Math"/>
                              </a:rPr>
                            </m:ctrlPr>
                          </m:sSubSupPr>
                          <m:e>
                            <m:bar>
                              <m:barPr>
                                <m:pos m:val="top"/>
                                <m:ctrlPr>
                                  <a:rPr lang="fr-FR" i="1">
                                    <a:latin typeface="Cambria Math"/>
                                  </a:rPr>
                                </m:ctrlPr>
                              </m:barPr>
                              <m:e>
                                <m:r>
                                  <a:rPr lang="en-US" i="1">
                                    <a:latin typeface="Cambria Math" panose="02040503050406030204" pitchFamily="18" charset="0"/>
                                  </a:rPr>
                                  <m:t>𝑐</m:t>
                                </m:r>
                              </m:e>
                            </m:bar>
                          </m:e>
                          <m:sub>
                            <m:r>
                              <a:rPr lang="en-US" i="1">
                                <a:latin typeface="Cambria Math" panose="02040503050406030204" pitchFamily="18" charset="0"/>
                              </a:rPr>
                              <m:t>2</m:t>
                            </m:r>
                          </m:sub>
                          <m:sup>
                            <m:r>
                              <a:rPr lang="en-US" i="1">
                                <a:latin typeface="Cambria Math" panose="02040503050406030204" pitchFamily="18" charset="0"/>
                              </a:rPr>
                              <m:t>𝑖</m:t>
                            </m:r>
                          </m:sup>
                        </m:sSubSup>
                      </m:e>
                    </m:d>
                  </m:oMath>
                </a14:m>
                <a:r>
                  <a:rPr lang="en-US" dirty="0"/>
                  <a:t>.</a:t>
                </a:r>
                <a:endParaRPr lang="fr-FR" dirty="0"/>
              </a:p>
              <a:p>
                <a:pPr marL="45720" indent="0">
                  <a:buNone/>
                </a:pPr>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1304"/>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15</a:t>
            </a:fld>
            <a:endParaRPr lang="pt-BR"/>
          </a:p>
        </p:txBody>
      </p:sp>
      <p:sp>
        <p:nvSpPr>
          <p:cNvPr id="4" name="Titre 3"/>
          <p:cNvSpPr>
            <a:spLocks noGrp="1"/>
          </p:cNvSpPr>
          <p:nvPr>
            <p:ph type="title"/>
          </p:nvPr>
        </p:nvSpPr>
        <p:spPr/>
        <p:txBody>
          <a:bodyPr/>
          <a:lstStyle/>
          <a:p>
            <a:r>
              <a:rPr lang="fr-FR" dirty="0" err="1"/>
              <a:t>Consumer’s</a:t>
            </a:r>
            <a:r>
              <a:rPr lang="fr-FR" dirty="0"/>
              <a:t> </a:t>
            </a:r>
            <a:r>
              <a:rPr lang="fr-FR" dirty="0" err="1"/>
              <a:t>Problem</a:t>
            </a:r>
            <a:endParaRPr lang="fr-FR" dirty="0"/>
          </a:p>
        </p:txBody>
      </p:sp>
    </p:spTree>
    <p:extLst>
      <p:ext uri="{BB962C8B-B14F-4D97-AF65-F5344CB8AC3E}">
        <p14:creationId xmlns:p14="http://schemas.microsoft.com/office/powerpoint/2010/main" val="3311130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To know the value of consumption for each period, we need to know the functional form of </a:t>
                </a:r>
                <a14:m>
                  <m:oMath xmlns:m="http://schemas.openxmlformats.org/officeDocument/2006/math">
                    <m:r>
                      <a:rPr lang="en-US" i="1">
                        <a:latin typeface="Cambria Math" panose="02040503050406030204" pitchFamily="18" charset="0"/>
                      </a:rPr>
                      <m:t>𝑢</m:t>
                    </m:r>
                    <m:d>
                      <m:dPr>
                        <m:ctrlPr>
                          <a:rPr lang="fr-FR" i="1">
                            <a:latin typeface="Cambria Math"/>
                          </a:rPr>
                        </m:ctrlPr>
                      </m:dPr>
                      <m:e>
                        <m:r>
                          <a:rPr lang="en-US" i="1">
                            <a:latin typeface="Cambria Math" panose="02040503050406030204" pitchFamily="18" charset="0"/>
                          </a:rPr>
                          <m:t>∙</m:t>
                        </m:r>
                      </m:e>
                    </m:d>
                  </m:oMath>
                </a14:m>
                <a:r>
                  <a:rPr lang="en-US" dirty="0"/>
                  <a:t>, </a:t>
                </a:r>
                <a:r>
                  <a:rPr lang="en-US" dirty="0" smtClean="0"/>
                  <a:t>the </a:t>
                </a:r>
                <a:r>
                  <a:rPr lang="en-US" dirty="0"/>
                  <a:t>value of </a:t>
                </a:r>
                <a14:m>
                  <m:oMath xmlns:m="http://schemas.openxmlformats.org/officeDocument/2006/math">
                    <m:r>
                      <a:rPr lang="en-US" i="1">
                        <a:latin typeface="Cambria Math" panose="02040503050406030204" pitchFamily="18" charset="0"/>
                      </a:rPr>
                      <m:t>𝛽</m:t>
                    </m:r>
                  </m:oMath>
                </a14:m>
                <a:r>
                  <a:rPr lang="en-US" dirty="0"/>
                  <a:t> and </a:t>
                </a:r>
                <a:r>
                  <a:rPr lang="en-US" i="1" dirty="0" smtClean="0"/>
                  <a:t>r</a:t>
                </a:r>
                <a:r>
                  <a:rPr lang="en-US" dirty="0"/>
                  <a:t>. </a:t>
                </a:r>
                <a:endParaRPr lang="en-US" dirty="0" smtClean="0"/>
              </a:p>
              <a:p>
                <a:endParaRPr lang="en-US" dirty="0"/>
              </a:p>
              <a:p>
                <a:r>
                  <a:rPr lang="en-US" dirty="0" smtClean="0"/>
                  <a:t>In </a:t>
                </a:r>
                <a:r>
                  <a:rPr lang="en-US" dirty="0"/>
                  <a:t>order to advance in the analysis without knowing the functional form of function </a:t>
                </a:r>
                <a14:m>
                  <m:oMath xmlns:m="http://schemas.openxmlformats.org/officeDocument/2006/math">
                    <m:r>
                      <a:rPr lang="en-US" i="1">
                        <a:latin typeface="Cambria Math" panose="02040503050406030204" pitchFamily="18" charset="0"/>
                      </a:rPr>
                      <m:t>𝑢</m:t>
                    </m:r>
                    <m:d>
                      <m:dPr>
                        <m:ctrlPr>
                          <a:rPr lang="fr-FR" i="1">
                            <a:latin typeface="Cambria Math"/>
                          </a:rPr>
                        </m:ctrlPr>
                      </m:dPr>
                      <m:e>
                        <m:r>
                          <a:rPr lang="en-US" i="1">
                            <a:latin typeface="Cambria Math" panose="02040503050406030204" pitchFamily="18" charset="0"/>
                          </a:rPr>
                          <m:t>∙</m:t>
                        </m:r>
                      </m:e>
                    </m:d>
                  </m:oMath>
                </a14:m>
                <a:r>
                  <a:rPr lang="en-US" dirty="0"/>
                  <a:t>, we suppose that </a:t>
                </a:r>
                <a14:m>
                  <m:oMath xmlns:m="http://schemas.openxmlformats.org/officeDocument/2006/math">
                    <m:r>
                      <a:rPr lang="en-US" i="1">
                        <a:latin typeface="Cambria Math" panose="02040503050406030204" pitchFamily="18" charset="0"/>
                      </a:rPr>
                      <m:t>𝛽</m:t>
                    </m:r>
                    <m:r>
                      <a:rPr lang="en-US" i="1">
                        <a:latin typeface="Cambria Math" panose="02040503050406030204" pitchFamily="18" charset="0"/>
                      </a:rPr>
                      <m:t>=</m:t>
                    </m:r>
                    <m:f>
                      <m:fPr>
                        <m:ctrlPr>
                          <a:rPr lang="fr-FR"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𝑟</m:t>
                        </m:r>
                      </m:den>
                    </m:f>
                  </m:oMath>
                </a14:m>
                <a:r>
                  <a:rPr lang="en-US" dirty="0"/>
                  <a:t>. </a:t>
                </a:r>
                <a:endParaRPr lang="en-US" dirty="0" smtClean="0"/>
              </a:p>
              <a:p>
                <a:endParaRPr lang="en-US" dirty="0" smtClean="0"/>
              </a:p>
              <a:p>
                <a:r>
                  <a:rPr lang="en-US" dirty="0" smtClean="0"/>
                  <a:t>The </a:t>
                </a:r>
                <a:r>
                  <a:rPr lang="en-US" dirty="0"/>
                  <a:t>Euler equation </a:t>
                </a:r>
                <a:r>
                  <a:rPr lang="en-US" dirty="0" smtClean="0"/>
                  <a:t>becomes </a:t>
                </a:r>
                <a14:m>
                  <m:oMath xmlns:m="http://schemas.openxmlformats.org/officeDocument/2006/math">
                    <m:sSup>
                      <m:sSupPr>
                        <m:ctrlPr>
                          <a:rPr lang="fr-FR" i="1">
                            <a:latin typeface="Cambria Math"/>
                          </a:rPr>
                        </m:ctrlPr>
                      </m:sSupPr>
                      <m:e>
                        <m:r>
                          <a:rPr lang="en-US" i="1">
                            <a:latin typeface="Cambria Math" panose="02040503050406030204" pitchFamily="18" charset="0"/>
                          </a:rPr>
                          <m:t>𝑢</m:t>
                        </m:r>
                      </m:e>
                      <m:sup>
                        <m:r>
                          <a:rPr lang="en-US" i="1">
                            <a:latin typeface="Cambria Math" panose="02040503050406030204" pitchFamily="18" charset="0"/>
                          </a:rPr>
                          <m:t>′</m:t>
                        </m:r>
                      </m:sup>
                    </m:sSup>
                    <m:d>
                      <m:dPr>
                        <m:ctrlPr>
                          <a:rPr lang="fr-FR" i="1">
                            <a:latin typeface="Cambria Math"/>
                          </a:rPr>
                        </m:ctrlPr>
                      </m:dPr>
                      <m:e>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1</m:t>
                            </m:r>
                          </m:sub>
                          <m:sup>
                            <m:r>
                              <a:rPr lang="en-US" i="1">
                                <a:latin typeface="Cambria Math" panose="02040503050406030204" pitchFamily="18" charset="0"/>
                              </a:rPr>
                              <m:t>𝑖</m:t>
                            </m:r>
                          </m:sup>
                        </m:sSubSup>
                      </m:e>
                    </m:d>
                    <m:r>
                      <a:rPr lang="en-US" i="1">
                        <a:latin typeface="Cambria Math" panose="02040503050406030204" pitchFamily="18" charset="0"/>
                      </a:rPr>
                      <m:t>=</m:t>
                    </m:r>
                    <m:sSup>
                      <m:sSupPr>
                        <m:ctrlPr>
                          <a:rPr lang="fr-FR" i="1">
                            <a:latin typeface="Cambria Math"/>
                          </a:rPr>
                        </m:ctrlPr>
                      </m:sSupPr>
                      <m:e>
                        <m:r>
                          <a:rPr lang="en-US" i="1">
                            <a:latin typeface="Cambria Math" panose="02040503050406030204" pitchFamily="18" charset="0"/>
                          </a:rPr>
                          <m:t>𝑢</m:t>
                        </m:r>
                      </m:e>
                      <m:sup>
                        <m:r>
                          <a:rPr lang="en-US" i="1">
                            <a:latin typeface="Cambria Math" panose="02040503050406030204" pitchFamily="18" charset="0"/>
                          </a:rPr>
                          <m:t>′</m:t>
                        </m:r>
                      </m:sup>
                    </m:sSup>
                    <m:d>
                      <m:dPr>
                        <m:ctrlPr>
                          <a:rPr lang="fr-FR" i="1">
                            <a:latin typeface="Cambria Math"/>
                          </a:rPr>
                        </m:ctrlPr>
                      </m:dPr>
                      <m:e>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2</m:t>
                            </m:r>
                          </m:sub>
                          <m:sup>
                            <m:r>
                              <a:rPr lang="en-US" i="1">
                                <a:latin typeface="Cambria Math" panose="02040503050406030204" pitchFamily="18" charset="0"/>
                              </a:rPr>
                              <m:t>𝑖</m:t>
                            </m:r>
                          </m:sup>
                        </m:sSubSup>
                      </m:e>
                    </m:d>
                  </m:oMath>
                </a14:m>
                <a:r>
                  <a:rPr lang="en-US" dirty="0" smtClean="0"/>
                  <a:t>. </a:t>
                </a:r>
              </a:p>
              <a:p>
                <a:endParaRPr lang="en-US" dirty="0" smtClean="0"/>
              </a:p>
              <a:p>
                <a:r>
                  <a:rPr lang="en-US" dirty="0" smtClean="0"/>
                  <a:t>Given </a:t>
                </a:r>
                <a:r>
                  <a:rPr lang="en-US" dirty="0"/>
                  <a:t>the strict concavity of </a:t>
                </a:r>
                <a14:m>
                  <m:oMath xmlns:m="http://schemas.openxmlformats.org/officeDocument/2006/math">
                    <m:r>
                      <a:rPr lang="en-US" i="1">
                        <a:latin typeface="Cambria Math" panose="02040503050406030204" pitchFamily="18" charset="0"/>
                      </a:rPr>
                      <m:t>𝑢</m:t>
                    </m:r>
                    <m:d>
                      <m:dPr>
                        <m:ctrlPr>
                          <a:rPr lang="fr-FR" i="1">
                            <a:latin typeface="Cambria Math"/>
                          </a:rPr>
                        </m:ctrlPr>
                      </m:dPr>
                      <m:e>
                        <m:r>
                          <a:rPr lang="en-US" i="1">
                            <a:latin typeface="Cambria Math" panose="02040503050406030204" pitchFamily="18" charset="0"/>
                          </a:rPr>
                          <m:t>∙</m:t>
                        </m:r>
                      </m:e>
                    </m:d>
                  </m:oMath>
                </a14:m>
                <a:r>
                  <a:rPr lang="en-US" dirty="0"/>
                  <a:t>, </a:t>
                </a:r>
                <a:r>
                  <a:rPr lang="en-US" dirty="0" smtClean="0"/>
                  <a:t>we then have that</a:t>
                </a:r>
                <a:r>
                  <a:rPr lang="en-US" dirty="0"/>
                  <a:t>:</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1</m:t>
                          </m:r>
                        </m:sub>
                        <m:sup>
                          <m:r>
                            <a:rPr lang="en-US" i="1">
                              <a:latin typeface="Cambria Math" panose="02040503050406030204" pitchFamily="18" charset="0"/>
                            </a:rPr>
                            <m:t>𝑖</m:t>
                          </m:r>
                        </m:sup>
                      </m:sSubSup>
                      <m:r>
                        <a:rPr lang="en-US" i="1">
                          <a:latin typeface="Cambria Math" panose="02040503050406030204" pitchFamily="18" charset="0"/>
                        </a:rPr>
                        <m:t>=</m:t>
                      </m:r>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2</m:t>
                          </m:r>
                        </m:sub>
                        <m:sup>
                          <m:r>
                            <a:rPr lang="en-US" i="1">
                              <a:latin typeface="Cambria Math" panose="02040503050406030204" pitchFamily="18" charset="0"/>
                            </a:rPr>
                            <m:t>𝑖</m:t>
                          </m:r>
                        </m:sup>
                      </m:sSubSup>
                      <m:r>
                        <a:rPr lang="en-US" i="1">
                          <a:latin typeface="Cambria Math" panose="02040503050406030204" pitchFamily="18" charset="0"/>
                        </a:rPr>
                        <m:t>≡</m:t>
                      </m:r>
                      <m:sSup>
                        <m:sSupPr>
                          <m:ctrlPr>
                            <a:rPr lang="fr-FR" i="1">
                              <a:latin typeface="Cambria Math"/>
                            </a:rPr>
                          </m:ctrlPr>
                        </m:sSupPr>
                        <m:e>
                          <m:acc>
                            <m:accPr>
                              <m:chr m:val="̅"/>
                              <m:ctrlPr>
                                <a:rPr lang="fr-FR" i="1">
                                  <a:latin typeface="Cambria Math"/>
                                </a:rPr>
                              </m:ctrlPr>
                            </m:accPr>
                            <m:e>
                              <m:r>
                                <a:rPr lang="en-US" i="1">
                                  <a:latin typeface="Cambria Math" panose="02040503050406030204" pitchFamily="18" charset="0"/>
                                </a:rPr>
                                <m:t>𝑐</m:t>
                              </m:r>
                            </m:e>
                          </m:acc>
                        </m:e>
                        <m:sup>
                          <m:r>
                            <a:rPr lang="en-US" i="1">
                              <a:latin typeface="Cambria Math" panose="02040503050406030204" pitchFamily="18" charset="0"/>
                            </a:rPr>
                            <m:t>𝑖</m:t>
                          </m:r>
                        </m:sup>
                      </m:sSup>
                    </m:oMath>
                  </m:oMathPara>
                </a14:m>
                <a:endParaRPr lang="fr-FR" dirty="0"/>
              </a:p>
              <a:p>
                <a:endParaRPr lang="en-US" dirty="0" smtClean="0"/>
              </a:p>
              <a:p>
                <a:pPr lvl="1">
                  <a:buFont typeface="Wingdings" panose="05000000000000000000" pitchFamily="2" charset="2"/>
                  <a:buChar char="Ø"/>
                </a:pPr>
                <a:r>
                  <a:rPr lang="en-US" dirty="0" smtClean="0"/>
                  <a:t>perfect </a:t>
                </a:r>
                <a:r>
                  <a:rPr lang="en-US" b="1" dirty="0" smtClean="0"/>
                  <a:t>consumption smoothing</a:t>
                </a:r>
                <a:r>
                  <a:rPr lang="en-US" dirty="0" smtClean="0"/>
                  <a:t>.</a:t>
                </a:r>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3"/>
                <a:stretch>
                  <a:fillRect t="-1383"/>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16</a:t>
            </a:fld>
            <a:endParaRPr lang="pt-BR"/>
          </a:p>
        </p:txBody>
      </p:sp>
      <p:sp>
        <p:nvSpPr>
          <p:cNvPr id="4" name="Titre 3"/>
          <p:cNvSpPr>
            <a:spLocks noGrp="1"/>
          </p:cNvSpPr>
          <p:nvPr>
            <p:ph type="title"/>
          </p:nvPr>
        </p:nvSpPr>
        <p:spPr/>
        <p:txBody>
          <a:bodyPr/>
          <a:lstStyle/>
          <a:p>
            <a:r>
              <a:rPr lang="en-US" dirty="0" smtClean="0"/>
              <a:t>consumption smoothing</a:t>
            </a:r>
            <a:endParaRPr lang="fr-FR" dirty="0"/>
          </a:p>
        </p:txBody>
      </p:sp>
    </p:spTree>
    <p:extLst>
      <p:ext uri="{BB962C8B-B14F-4D97-AF65-F5344CB8AC3E}">
        <p14:creationId xmlns:p14="http://schemas.microsoft.com/office/powerpoint/2010/main" val="3144885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From the budget constraint, with perfect consumption smoothing:</a:t>
                </a:r>
                <a:endParaRPr lang="fr-FR" dirty="0"/>
              </a:p>
              <a:p>
                <a:pPr marL="45720" indent="0">
                  <a:buNone/>
                </a:pPr>
                <a14:m>
                  <m:oMathPara xmlns:m="http://schemas.openxmlformats.org/officeDocument/2006/math">
                    <m:oMathParaPr>
                      <m:jc m:val="centerGroup"/>
                    </m:oMathParaPr>
                    <m:oMath xmlns:m="http://schemas.openxmlformats.org/officeDocument/2006/math">
                      <m:sSup>
                        <m:sSupPr>
                          <m:ctrlPr>
                            <a:rPr lang="fr-FR" i="1">
                              <a:latin typeface="Cambria Math"/>
                            </a:rPr>
                          </m:ctrlPr>
                        </m:sSupPr>
                        <m:e>
                          <m:acc>
                            <m:accPr>
                              <m:chr m:val="̅"/>
                              <m:ctrlPr>
                                <a:rPr lang="fr-FR" i="1">
                                  <a:latin typeface="Cambria Math"/>
                                </a:rPr>
                              </m:ctrlPr>
                            </m:accPr>
                            <m:e>
                              <m:r>
                                <a:rPr lang="en-US" i="1">
                                  <a:latin typeface="Cambria Math"/>
                                </a:rPr>
                                <m:t>𝑐</m:t>
                              </m:r>
                            </m:e>
                          </m:acc>
                        </m:e>
                        <m:sup>
                          <m:r>
                            <a:rPr lang="en-US" i="1">
                              <a:latin typeface="Cambria Math"/>
                            </a:rPr>
                            <m:t>𝑖</m:t>
                          </m:r>
                        </m:sup>
                      </m:sSup>
                      <m:r>
                        <a:rPr lang="en-US" i="1">
                          <a:latin typeface="Cambria Math"/>
                        </a:rPr>
                        <m:t>=</m:t>
                      </m:r>
                      <m:f>
                        <m:fPr>
                          <m:ctrlPr>
                            <a:rPr lang="fr-FR" i="1">
                              <a:latin typeface="Cambria Math"/>
                            </a:rPr>
                          </m:ctrlPr>
                        </m:fPr>
                        <m:num>
                          <m:d>
                            <m:dPr>
                              <m:ctrlPr>
                                <a:rPr lang="fr-FR" i="1">
                                  <a:latin typeface="Cambria Math"/>
                                </a:rPr>
                              </m:ctrlPr>
                            </m:dPr>
                            <m:e>
                              <m:r>
                                <a:rPr lang="en-US" i="1">
                                  <a:latin typeface="Cambria Math"/>
                                </a:rPr>
                                <m:t>1+</m:t>
                              </m:r>
                              <m:r>
                                <a:rPr lang="en-US" i="1">
                                  <a:latin typeface="Cambria Math"/>
                                </a:rPr>
                                <m:t>𝑟</m:t>
                              </m:r>
                            </m:e>
                          </m:d>
                          <m:sSubSup>
                            <m:sSubSupPr>
                              <m:ctrlPr>
                                <a:rPr lang="fr-FR" i="1">
                                  <a:latin typeface="Cambria Math"/>
                                </a:rPr>
                              </m:ctrlPr>
                            </m:sSubSupPr>
                            <m:e>
                              <m:r>
                                <a:rPr lang="en-US" i="1">
                                  <a:latin typeface="Cambria Math"/>
                                </a:rPr>
                                <m:t>𝑦</m:t>
                              </m:r>
                            </m:e>
                            <m:sub>
                              <m:r>
                                <a:rPr lang="en-US" i="1">
                                  <a:latin typeface="Cambria Math"/>
                                </a:rPr>
                                <m:t>1</m:t>
                              </m:r>
                            </m:sub>
                            <m:sup>
                              <m:r>
                                <a:rPr lang="en-US" i="1">
                                  <a:latin typeface="Cambria Math"/>
                                </a:rPr>
                                <m:t>𝑖</m:t>
                              </m:r>
                            </m:sup>
                          </m:sSubSup>
                          <m:r>
                            <a:rPr lang="en-US" i="1">
                              <a:latin typeface="Cambria Math"/>
                            </a:rPr>
                            <m:t>+</m:t>
                          </m:r>
                          <m:sSubSup>
                            <m:sSubSupPr>
                              <m:ctrlPr>
                                <a:rPr lang="fr-FR" i="1">
                                  <a:latin typeface="Cambria Math"/>
                                </a:rPr>
                              </m:ctrlPr>
                            </m:sSubSupPr>
                            <m:e>
                              <m:r>
                                <a:rPr lang="en-US" i="1">
                                  <a:latin typeface="Cambria Math"/>
                                </a:rPr>
                                <m:t>𝑦</m:t>
                              </m:r>
                            </m:e>
                            <m:sub>
                              <m:r>
                                <a:rPr lang="en-US" i="1">
                                  <a:latin typeface="Cambria Math"/>
                                </a:rPr>
                                <m:t>2</m:t>
                              </m:r>
                            </m:sub>
                            <m:sup>
                              <m:r>
                                <a:rPr lang="en-US" i="1">
                                  <a:latin typeface="Cambria Math"/>
                                </a:rPr>
                                <m:t>𝑖</m:t>
                              </m:r>
                            </m:sup>
                          </m:sSubSup>
                        </m:num>
                        <m:den>
                          <m:r>
                            <a:rPr lang="en-US" i="1">
                              <a:latin typeface="Cambria Math"/>
                            </a:rPr>
                            <m:t>2+</m:t>
                          </m:r>
                          <m:r>
                            <a:rPr lang="en-US" i="1">
                              <a:latin typeface="Cambria Math"/>
                            </a:rPr>
                            <m:t>𝑟</m:t>
                          </m:r>
                        </m:den>
                      </m:f>
                    </m:oMath>
                  </m:oMathPara>
                </a14:m>
                <a:endParaRPr lang="fr-FR" dirty="0" smtClean="0"/>
              </a:p>
              <a:p>
                <a:endParaRPr lang="en-US" dirty="0" smtClean="0"/>
              </a:p>
              <a:p>
                <a:r>
                  <a:rPr lang="en-US" dirty="0" smtClean="0"/>
                  <a:t>Aggregate endowment and </a:t>
                </a:r>
                <a:r>
                  <a:rPr lang="en-US" dirty="0"/>
                  <a:t>consumption </a:t>
                </a:r>
                <a:r>
                  <a:rPr lang="en-US" dirty="0" smtClean="0"/>
                  <a:t>are the </a:t>
                </a:r>
                <a:r>
                  <a:rPr lang="en-US" dirty="0"/>
                  <a:t>sum of </a:t>
                </a:r>
                <a:r>
                  <a:rPr lang="en-US" dirty="0" smtClean="0"/>
                  <a:t>individual endowment and </a:t>
                </a:r>
                <a:r>
                  <a:rPr lang="en-US" dirty="0"/>
                  <a:t>consumption of all </a:t>
                </a:r>
                <a:r>
                  <a:rPr lang="en-US" dirty="0" smtClean="0"/>
                  <a:t>consumers. </a:t>
                </a:r>
              </a:p>
              <a:p>
                <a:pPr lvl="1"/>
                <a:r>
                  <a:rPr lang="fr-FR" dirty="0" err="1" smtClean="0"/>
                  <a:t>Assumption</a:t>
                </a:r>
                <a:r>
                  <a:rPr lang="fr-FR" dirty="0" smtClean="0"/>
                  <a:t>: </a:t>
                </a:r>
                <a:r>
                  <a:rPr lang="en-US" dirty="0" smtClean="0"/>
                  <a:t>a continuum of identical individuals in </a:t>
                </a:r>
                <a:r>
                  <a:rPr lang="en-US" dirty="0"/>
                  <a:t>interval </a:t>
                </a:r>
                <a14:m>
                  <m:oMath xmlns:m="http://schemas.openxmlformats.org/officeDocument/2006/math">
                    <m:d>
                      <m:dPr>
                        <m:begChr m:val="["/>
                        <m:endChr m:val="]"/>
                        <m:ctrlPr>
                          <a:rPr lang="fr-FR" i="1">
                            <a:latin typeface="Cambria Math"/>
                          </a:rPr>
                        </m:ctrlPr>
                      </m:dPr>
                      <m:e>
                        <m:r>
                          <a:rPr lang="en-US" i="1">
                            <a:latin typeface="Cambria Math"/>
                          </a:rPr>
                          <m:t>0,1</m:t>
                        </m:r>
                      </m:e>
                    </m:d>
                  </m:oMath>
                </a14:m>
                <a:r>
                  <a:rPr lang="en-US" dirty="0"/>
                  <a:t>. </a:t>
                </a:r>
                <a:endParaRPr lang="en-US" dirty="0" smtClean="0"/>
              </a:p>
              <a:p>
                <a:pPr lvl="1"/>
                <a:r>
                  <a:rPr lang="en-US" dirty="0" smtClean="0"/>
                  <a:t>With </a:t>
                </a:r>
                <a:r>
                  <a:rPr lang="en-US" dirty="0"/>
                  <a:t>these hypotheses, </a:t>
                </a:r>
                <a:r>
                  <a:rPr lang="en-US" dirty="0" smtClean="0"/>
                  <a:t>aggregate are equal to individual values</a:t>
                </a:r>
              </a:p>
              <a:p>
                <a:endParaRPr lang="en-US" dirty="0" smtClean="0"/>
              </a:p>
              <a:p>
                <a:r>
                  <a:rPr lang="en-US" dirty="0" smtClean="0"/>
                  <a:t>Hence:</a:t>
                </a:r>
                <a:endParaRPr lang="fr-FR" dirty="0"/>
              </a:p>
              <a:p>
                <a:pPr marL="45720" indent="0">
                  <a:buNone/>
                </a:pPr>
                <a:r>
                  <a:rPr lang="en-US" dirty="0" smtClean="0"/>
                  <a:t>	</a:t>
                </a:r>
                <a:r>
                  <a:rPr lang="en-US" dirty="0"/>
                  <a:t>	</a:t>
                </a:r>
                <a:r>
                  <a:rPr lang="en-US" dirty="0" smtClean="0"/>
                  <a:t>	</a:t>
                </a:r>
                <a14:m>
                  <m:oMath xmlns:m="http://schemas.openxmlformats.org/officeDocument/2006/math">
                    <m:bar>
                      <m:barPr>
                        <m:pos m:val="top"/>
                        <m:ctrlPr>
                          <a:rPr lang="fr-FR" i="1">
                            <a:latin typeface="Cambria Math"/>
                          </a:rPr>
                        </m:ctrlPr>
                      </m:barPr>
                      <m:e>
                        <m:r>
                          <a:rPr lang="en-US" i="1">
                            <a:latin typeface="Cambria Math"/>
                          </a:rPr>
                          <m:t>𝐶</m:t>
                        </m:r>
                      </m:e>
                    </m:bar>
                    <m:r>
                      <a:rPr lang="en-US" i="1">
                        <a:latin typeface="Cambria Math"/>
                      </a:rPr>
                      <m:t>=</m:t>
                    </m:r>
                    <m:f>
                      <m:fPr>
                        <m:ctrlPr>
                          <a:rPr lang="fr-FR" i="1">
                            <a:latin typeface="Cambria Math"/>
                          </a:rPr>
                        </m:ctrlPr>
                      </m:fPr>
                      <m:num>
                        <m:d>
                          <m:dPr>
                            <m:ctrlPr>
                              <a:rPr lang="fr-FR" i="1">
                                <a:latin typeface="Cambria Math"/>
                              </a:rPr>
                            </m:ctrlPr>
                          </m:dPr>
                          <m:e>
                            <m:r>
                              <a:rPr lang="en-US" i="1">
                                <a:latin typeface="Cambria Math"/>
                              </a:rPr>
                              <m:t>1+</m:t>
                            </m:r>
                            <m:r>
                              <a:rPr lang="en-US" i="1">
                                <a:latin typeface="Cambria Math"/>
                              </a:rPr>
                              <m:t>𝑟</m:t>
                            </m:r>
                          </m:e>
                        </m:d>
                        <m:sSub>
                          <m:sSubPr>
                            <m:ctrlPr>
                              <a:rPr lang="fr-FR" i="1">
                                <a:latin typeface="Cambria Math"/>
                              </a:rPr>
                            </m:ctrlPr>
                          </m:sSubPr>
                          <m:e>
                            <m:r>
                              <a:rPr lang="en-US" i="1">
                                <a:latin typeface="Cambria Math"/>
                              </a:rPr>
                              <m:t>𝑌</m:t>
                            </m:r>
                          </m:e>
                          <m:sub>
                            <m:r>
                              <a:rPr lang="en-US" i="1">
                                <a:latin typeface="Cambria Math"/>
                              </a:rPr>
                              <m:t>1</m:t>
                            </m:r>
                          </m:sub>
                        </m:sSub>
                        <m:r>
                          <a:rPr lang="en-US" i="1">
                            <a:latin typeface="Cambria Math"/>
                          </a:rPr>
                          <m:t>+</m:t>
                        </m:r>
                        <m:sSub>
                          <m:sSubPr>
                            <m:ctrlPr>
                              <a:rPr lang="fr-FR" i="1">
                                <a:latin typeface="Cambria Math"/>
                              </a:rPr>
                            </m:ctrlPr>
                          </m:sSubPr>
                          <m:e>
                            <m:r>
                              <a:rPr lang="en-US" i="1">
                                <a:latin typeface="Cambria Math"/>
                              </a:rPr>
                              <m:t>𝑌</m:t>
                            </m:r>
                          </m:e>
                          <m:sub>
                            <m:r>
                              <a:rPr lang="en-US" i="1">
                                <a:latin typeface="Cambria Math"/>
                              </a:rPr>
                              <m:t>2</m:t>
                            </m:r>
                          </m:sub>
                        </m:sSub>
                      </m:num>
                      <m:den>
                        <m:r>
                          <a:rPr lang="en-US" i="1">
                            <a:latin typeface="Cambria Math"/>
                          </a:rPr>
                          <m:t>2+</m:t>
                        </m:r>
                        <m:r>
                          <a:rPr lang="en-US" i="1">
                            <a:latin typeface="Cambria Math"/>
                          </a:rPr>
                          <m:t>𝑟</m:t>
                        </m:r>
                      </m:den>
                    </m:f>
                  </m:oMath>
                </a14:m>
                <a:r>
                  <a:rPr lang="en-US" dirty="0"/>
                  <a:t>, when </a:t>
                </a:r>
                <a14:m>
                  <m:oMath xmlns:m="http://schemas.openxmlformats.org/officeDocument/2006/math">
                    <m:r>
                      <a:rPr lang="en-US" i="1">
                        <a:latin typeface="Cambria Math"/>
                      </a:rPr>
                      <m:t>𝛽</m:t>
                    </m:r>
                    <m:r>
                      <a:rPr lang="en-US" i="1">
                        <a:latin typeface="Cambria Math"/>
                      </a:rPr>
                      <m:t>=</m:t>
                    </m:r>
                    <m:f>
                      <m:fPr>
                        <m:ctrlPr>
                          <a:rPr lang="fr-FR" i="1">
                            <a:latin typeface="Cambria Math"/>
                          </a:rPr>
                        </m:ctrlPr>
                      </m:fPr>
                      <m:num>
                        <m:r>
                          <a:rPr lang="en-US" i="1">
                            <a:latin typeface="Cambria Math"/>
                          </a:rPr>
                          <m:t>1</m:t>
                        </m:r>
                      </m:num>
                      <m:den>
                        <m:r>
                          <a:rPr lang="en-US" i="1">
                            <a:latin typeface="Cambria Math"/>
                          </a:rPr>
                          <m:t>1+</m:t>
                        </m:r>
                        <m:r>
                          <a:rPr lang="en-US" i="1">
                            <a:latin typeface="Cambria Math"/>
                          </a:rPr>
                          <m:t>𝑟</m:t>
                        </m:r>
                      </m:den>
                    </m:f>
                  </m:oMath>
                </a14:m>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17</a:t>
            </a:fld>
            <a:endParaRPr lang="pt-BR"/>
          </a:p>
        </p:txBody>
      </p:sp>
      <p:sp>
        <p:nvSpPr>
          <p:cNvPr id="4" name="Titre 3"/>
          <p:cNvSpPr>
            <a:spLocks noGrp="1"/>
          </p:cNvSpPr>
          <p:nvPr>
            <p:ph type="title"/>
          </p:nvPr>
        </p:nvSpPr>
        <p:spPr/>
        <p:txBody>
          <a:bodyPr/>
          <a:lstStyle/>
          <a:p>
            <a:r>
              <a:rPr lang="fr-FR" dirty="0" err="1" smtClean="0"/>
              <a:t>Individual</a:t>
            </a:r>
            <a:r>
              <a:rPr lang="fr-FR" dirty="0" smtClean="0"/>
              <a:t> and </a:t>
            </a:r>
            <a:r>
              <a:rPr lang="fr-FR" dirty="0" err="1" smtClean="0"/>
              <a:t>Aggregate</a:t>
            </a:r>
            <a:r>
              <a:rPr lang="fr-FR" dirty="0" smtClean="0"/>
              <a:t> </a:t>
            </a:r>
            <a:r>
              <a:rPr lang="fr-FR" dirty="0" err="1" smtClean="0"/>
              <a:t>Consumption</a:t>
            </a:r>
            <a:endParaRPr lang="fr-FR" dirty="0"/>
          </a:p>
        </p:txBody>
      </p:sp>
    </p:spTree>
    <p:extLst>
      <p:ext uri="{BB962C8B-B14F-4D97-AF65-F5344CB8AC3E}">
        <p14:creationId xmlns:p14="http://schemas.microsoft.com/office/powerpoint/2010/main" val="305901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The identity of national accounts: </a:t>
                </a:r>
              </a:p>
              <a:p>
                <a:endParaRPr lang="fr-FR"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𝐶</m:t>
                      </m:r>
                      <m:sSub>
                        <m:sSubPr>
                          <m:ctrlPr>
                            <a:rPr lang="fr-FR" i="1">
                              <a:latin typeface="Cambria Math"/>
                            </a:rPr>
                          </m:ctrlPr>
                        </m:sSubPr>
                        <m:e>
                          <m:r>
                            <a:rPr lang="fr-FR" b="0" i="1" smtClean="0">
                              <a:latin typeface="Cambria Math" panose="02040503050406030204" pitchFamily="18" charset="0"/>
                            </a:rPr>
                            <m:t>𝐴</m:t>
                          </m:r>
                        </m:e>
                        <m:sub>
                          <m:r>
                            <a:rPr lang="en-US" i="1">
                              <a:latin typeface="Cambria Math"/>
                            </a:rPr>
                            <m:t>𝑡</m:t>
                          </m:r>
                        </m:sub>
                      </m:sSub>
                      <m:r>
                        <a:rPr lang="en-US" i="1">
                          <a:latin typeface="Cambria Math"/>
                        </a:rPr>
                        <m:t>=</m:t>
                      </m:r>
                      <m:sSub>
                        <m:sSubPr>
                          <m:ctrlPr>
                            <a:rPr lang="fr-FR" i="1">
                              <a:latin typeface="Cambria Math"/>
                            </a:rPr>
                          </m:ctrlPr>
                        </m:sSubPr>
                        <m:e>
                          <m:r>
                            <a:rPr lang="en-US" i="1">
                              <a:latin typeface="Cambria Math"/>
                            </a:rPr>
                            <m:t>𝑌</m:t>
                          </m:r>
                        </m:e>
                        <m:sub>
                          <m:r>
                            <a:rPr lang="en-US" i="1">
                              <a:latin typeface="Cambria Math"/>
                            </a:rPr>
                            <m:t>𝑡</m:t>
                          </m:r>
                        </m:sub>
                      </m:sSub>
                      <m:r>
                        <a:rPr lang="en-US" i="1">
                          <a:latin typeface="Cambria Math"/>
                        </a:rPr>
                        <m:t>+</m:t>
                      </m:r>
                      <m:r>
                        <a:rPr lang="en-US" i="1">
                          <a:latin typeface="Cambria Math"/>
                        </a:rPr>
                        <m:t>𝑟</m:t>
                      </m:r>
                      <m:sSub>
                        <m:sSubPr>
                          <m:ctrlPr>
                            <a:rPr lang="fr-FR" i="1">
                              <a:latin typeface="Cambria Math"/>
                            </a:rPr>
                          </m:ctrlPr>
                        </m:sSubPr>
                        <m:e>
                          <m:r>
                            <a:rPr lang="en-US" i="1">
                              <a:latin typeface="Cambria Math"/>
                            </a:rPr>
                            <m:t>𝐵</m:t>
                          </m:r>
                        </m:e>
                        <m:sub>
                          <m:r>
                            <a:rPr lang="en-US" i="1">
                              <a:latin typeface="Cambria Math"/>
                            </a:rPr>
                            <m:t>𝑡</m:t>
                          </m:r>
                        </m:sub>
                      </m:sSub>
                      <m:r>
                        <a:rPr lang="en-US" i="1">
                          <a:latin typeface="Cambria Math"/>
                        </a:rPr>
                        <m:t>−</m:t>
                      </m:r>
                      <m:sSub>
                        <m:sSubPr>
                          <m:ctrlPr>
                            <a:rPr lang="fr-FR" i="1">
                              <a:latin typeface="Cambria Math"/>
                            </a:rPr>
                          </m:ctrlPr>
                        </m:sSubPr>
                        <m:e>
                          <m:r>
                            <a:rPr lang="en-US" i="1">
                              <a:latin typeface="Cambria Math"/>
                            </a:rPr>
                            <m:t>𝐶</m:t>
                          </m:r>
                        </m:e>
                        <m:sub>
                          <m:r>
                            <a:rPr lang="en-US" i="1">
                              <a:latin typeface="Cambria Math"/>
                            </a:rPr>
                            <m:t>𝑡</m:t>
                          </m:r>
                        </m:sub>
                      </m:sSub>
                    </m:oMath>
                  </m:oMathPara>
                </a14:m>
                <a:endParaRPr lang="en-US" dirty="0" smtClean="0"/>
              </a:p>
              <a:p>
                <a:endParaRPr lang="en-US" dirty="0" smtClean="0"/>
              </a:p>
              <a:p>
                <a:r>
                  <a:rPr lang="en-US" dirty="0" smtClean="0"/>
                  <a:t>Given that there </a:t>
                </a:r>
                <a:r>
                  <a:rPr lang="en-US" dirty="0"/>
                  <a:t>is neither government nor </a:t>
                </a:r>
                <a:r>
                  <a:rPr lang="en-US" dirty="0" smtClean="0"/>
                  <a:t>investment</a:t>
                </a:r>
              </a:p>
              <a:p>
                <a:endParaRPr lang="fr-FR" i="1" dirty="0" smtClean="0"/>
              </a:p>
              <a:p>
                <a14:m>
                  <m:oMath xmlns:m="http://schemas.openxmlformats.org/officeDocument/2006/math">
                    <m:sSub>
                      <m:sSubPr>
                        <m:ctrlPr>
                          <a:rPr lang="fr-FR" i="1">
                            <a:latin typeface="Cambria Math"/>
                          </a:rPr>
                        </m:ctrlPr>
                      </m:sSubPr>
                      <m:e>
                        <m:r>
                          <a:rPr lang="en-US" i="1">
                            <a:latin typeface="Cambria Math"/>
                          </a:rPr>
                          <m:t>𝐵</m:t>
                        </m:r>
                      </m:e>
                      <m:sub>
                        <m:r>
                          <a:rPr lang="en-US" i="1">
                            <a:latin typeface="Cambria Math"/>
                          </a:rPr>
                          <m:t>𝑡</m:t>
                        </m:r>
                      </m:sub>
                    </m:sSub>
                    <m:r>
                      <a:rPr lang="en-US" i="1">
                        <a:latin typeface="Cambria Math"/>
                      </a:rPr>
                      <m:t> </m:t>
                    </m:r>
                  </m:oMath>
                </a14:m>
                <a:r>
                  <a:rPr lang="en-US" dirty="0"/>
                  <a:t>is the Net International Investment Position (NIIP</a:t>
                </a:r>
                <a:r>
                  <a:rPr lang="en-US" dirty="0" smtClean="0"/>
                  <a:t>)</a:t>
                </a:r>
              </a:p>
              <a:p>
                <a:endParaRPr lang="fr-FR" dirty="0" smtClean="0"/>
              </a:p>
              <a:p>
                <a:r>
                  <a:rPr lang="en-US" dirty="0" smtClean="0"/>
                  <a:t>Here: the CA </a:t>
                </a:r>
                <a:r>
                  <a:rPr lang="en-US" dirty="0"/>
                  <a:t>balance </a:t>
                </a:r>
                <a:r>
                  <a:rPr lang="en-US" dirty="0" smtClean="0"/>
                  <a:t>depends </a:t>
                </a:r>
                <a:r>
                  <a:rPr lang="en-US" dirty="0"/>
                  <a:t>only on the decision to save, on the right side of the equation. </a:t>
                </a:r>
                <a:endParaRPr lang="en-US" dirty="0" smtClean="0"/>
              </a:p>
              <a:p>
                <a:pPr lvl="1"/>
                <a:r>
                  <a:rPr lang="en-US" dirty="0" smtClean="0"/>
                  <a:t>Positive savings = positive CA balance and </a:t>
                </a:r>
                <a:r>
                  <a:rPr lang="en-US" dirty="0"/>
                  <a:t>the country lends to the rest of the </a:t>
                </a:r>
                <a:r>
                  <a:rPr lang="en-US" dirty="0" smtClean="0"/>
                  <a:t>world</a:t>
                </a:r>
              </a:p>
              <a:p>
                <a:pPr lvl="1"/>
                <a:r>
                  <a:rPr lang="en-US" dirty="0" smtClean="0"/>
                  <a:t>Negative savings = the </a:t>
                </a:r>
                <a:r>
                  <a:rPr lang="en-US" dirty="0"/>
                  <a:t>country borrows.</a:t>
                </a:r>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1087"/>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18</a:t>
            </a:fld>
            <a:endParaRPr lang="pt-BR"/>
          </a:p>
        </p:txBody>
      </p:sp>
      <p:sp>
        <p:nvSpPr>
          <p:cNvPr id="4" name="Titre 3"/>
          <p:cNvSpPr>
            <a:spLocks noGrp="1"/>
          </p:cNvSpPr>
          <p:nvPr>
            <p:ph type="title"/>
          </p:nvPr>
        </p:nvSpPr>
        <p:spPr/>
        <p:txBody>
          <a:bodyPr/>
          <a:lstStyle/>
          <a:p>
            <a:r>
              <a:rPr lang="fr-FR" dirty="0" err="1" smtClean="0"/>
              <a:t>Current</a:t>
            </a:r>
            <a:r>
              <a:rPr lang="fr-FR" dirty="0" smtClean="0"/>
              <a:t> </a:t>
            </a:r>
            <a:r>
              <a:rPr lang="fr-FR" dirty="0" err="1" smtClean="0"/>
              <a:t>Account</a:t>
            </a:r>
            <a:endParaRPr lang="fr-FR" dirty="0"/>
          </a:p>
        </p:txBody>
      </p:sp>
    </p:spTree>
    <p:extLst>
      <p:ext uri="{BB962C8B-B14F-4D97-AF65-F5344CB8AC3E}">
        <p14:creationId xmlns:p14="http://schemas.microsoft.com/office/powerpoint/2010/main" val="2455771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fr-FR" dirty="0" smtClean="0"/>
                  <a:t>I</a:t>
                </a:r>
                <a:r>
                  <a:rPr lang="en-US" dirty="0" smtClean="0"/>
                  <a:t>n </a:t>
                </a:r>
                <a:r>
                  <a:rPr lang="en-US" dirty="0"/>
                  <a:t>the case where</a:t>
                </a:r>
                <a14:m>
                  <m:oMath xmlns:m="http://schemas.openxmlformats.org/officeDocument/2006/math">
                    <m:r>
                      <a:rPr lang="en-US" i="1">
                        <a:latin typeface="Cambria Math"/>
                      </a:rPr>
                      <m:t> </m:t>
                    </m:r>
                    <m:r>
                      <a:rPr lang="en-US" i="1">
                        <a:latin typeface="Cambria Math"/>
                      </a:rPr>
                      <m:t>𝛽</m:t>
                    </m:r>
                    <m:r>
                      <a:rPr lang="en-US" i="1">
                        <a:latin typeface="Cambria Math"/>
                      </a:rPr>
                      <m:t>=</m:t>
                    </m:r>
                    <m:f>
                      <m:fPr>
                        <m:ctrlPr>
                          <a:rPr lang="fr-FR" i="1">
                            <a:latin typeface="Cambria Math"/>
                          </a:rPr>
                        </m:ctrlPr>
                      </m:fPr>
                      <m:num>
                        <m:r>
                          <a:rPr lang="en-US" i="1">
                            <a:latin typeface="Cambria Math"/>
                          </a:rPr>
                          <m:t>1</m:t>
                        </m:r>
                      </m:num>
                      <m:den>
                        <m:r>
                          <a:rPr lang="en-US" i="1">
                            <a:latin typeface="Cambria Math"/>
                          </a:rPr>
                          <m:t>1+</m:t>
                        </m:r>
                        <m:r>
                          <a:rPr lang="en-US" i="1">
                            <a:latin typeface="Cambria Math"/>
                          </a:rPr>
                          <m:t>𝑟</m:t>
                        </m:r>
                      </m:den>
                    </m:f>
                  </m:oMath>
                </a14:m>
                <a:r>
                  <a:rPr lang="en-US" dirty="0" smtClean="0"/>
                  <a:t>, we have that:</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𝐶</m:t>
                      </m:r>
                      <m:sSub>
                        <m:sSubPr>
                          <m:ctrlPr>
                            <a:rPr lang="fr-FR" i="1">
                              <a:latin typeface="Cambria Math"/>
                            </a:rPr>
                          </m:ctrlPr>
                        </m:sSubPr>
                        <m:e>
                          <m:r>
                            <a:rPr lang="fr-FR" b="0" i="1" smtClean="0">
                              <a:latin typeface="Cambria Math" panose="02040503050406030204" pitchFamily="18" charset="0"/>
                            </a:rPr>
                            <m:t>𝐴</m:t>
                          </m:r>
                        </m:e>
                        <m:sub>
                          <m:r>
                            <a:rPr lang="pt-BR" i="1">
                              <a:latin typeface="Cambria Math"/>
                            </a:rPr>
                            <m:t>1</m:t>
                          </m:r>
                        </m:sub>
                      </m:sSub>
                      <m:r>
                        <a:rPr lang="pt-BR" i="1">
                          <a:latin typeface="Cambria Math"/>
                        </a:rPr>
                        <m:t>=</m:t>
                      </m:r>
                      <m:f>
                        <m:fPr>
                          <m:ctrlPr>
                            <a:rPr lang="fr-FR" i="1">
                              <a:latin typeface="Cambria Math"/>
                            </a:rPr>
                          </m:ctrlPr>
                        </m:fPr>
                        <m:num>
                          <m:sSub>
                            <m:sSubPr>
                              <m:ctrlPr>
                                <a:rPr lang="fr-FR" i="1">
                                  <a:latin typeface="Cambria Math"/>
                                </a:rPr>
                              </m:ctrlPr>
                            </m:sSubPr>
                            <m:e>
                              <m:r>
                                <a:rPr lang="en-US" i="1">
                                  <a:latin typeface="Cambria Math"/>
                                </a:rPr>
                                <m:t>𝑌</m:t>
                              </m:r>
                            </m:e>
                            <m:sub>
                              <m:r>
                                <a:rPr lang="pt-BR" i="1">
                                  <a:latin typeface="Cambria Math"/>
                                </a:rPr>
                                <m:t>1</m:t>
                              </m:r>
                            </m:sub>
                          </m:sSub>
                          <m:r>
                            <a:rPr lang="pt-BR" i="1">
                              <a:latin typeface="Cambria Math"/>
                            </a:rPr>
                            <m:t>−</m:t>
                          </m:r>
                          <m:sSub>
                            <m:sSubPr>
                              <m:ctrlPr>
                                <a:rPr lang="fr-FR" i="1">
                                  <a:latin typeface="Cambria Math"/>
                                </a:rPr>
                              </m:ctrlPr>
                            </m:sSubPr>
                            <m:e>
                              <m:r>
                                <a:rPr lang="en-US" i="1">
                                  <a:latin typeface="Cambria Math"/>
                                </a:rPr>
                                <m:t>𝑌</m:t>
                              </m:r>
                            </m:e>
                            <m:sub>
                              <m:r>
                                <a:rPr lang="pt-BR" i="1">
                                  <a:latin typeface="Cambria Math"/>
                                </a:rPr>
                                <m:t>2</m:t>
                              </m:r>
                            </m:sub>
                          </m:sSub>
                        </m:num>
                        <m:den>
                          <m:r>
                            <a:rPr lang="pt-BR" i="1">
                              <a:latin typeface="Cambria Math"/>
                            </a:rPr>
                            <m:t>2+</m:t>
                          </m:r>
                          <m:r>
                            <a:rPr lang="en-US" i="1">
                              <a:latin typeface="Cambria Math"/>
                            </a:rPr>
                            <m:t>𝑟</m:t>
                          </m:r>
                        </m:den>
                      </m:f>
                      <m:r>
                        <a:rPr lang="pt-BR" i="1">
                          <a:latin typeface="Cambria Math"/>
                        </a:rPr>
                        <m:t>+</m:t>
                      </m:r>
                      <m:r>
                        <a:rPr lang="en-US" i="1">
                          <a:latin typeface="Cambria Math"/>
                        </a:rPr>
                        <m:t>𝑟</m:t>
                      </m:r>
                      <m:sSub>
                        <m:sSubPr>
                          <m:ctrlPr>
                            <a:rPr lang="fr-FR" i="1">
                              <a:latin typeface="Cambria Math"/>
                            </a:rPr>
                          </m:ctrlPr>
                        </m:sSubPr>
                        <m:e>
                          <m:r>
                            <a:rPr lang="en-US" i="1">
                              <a:latin typeface="Cambria Math"/>
                            </a:rPr>
                            <m:t>𝐵</m:t>
                          </m:r>
                        </m:e>
                        <m:sub>
                          <m:r>
                            <a:rPr lang="pt-BR" i="1">
                              <a:latin typeface="Cambria Math"/>
                            </a:rPr>
                            <m:t>1</m:t>
                          </m:r>
                        </m:sub>
                      </m:sSub>
                    </m:oMath>
                  </m:oMathPara>
                </a14:m>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𝐶</m:t>
                      </m:r>
                      <m:sSub>
                        <m:sSubPr>
                          <m:ctrlPr>
                            <a:rPr lang="fr-FR" i="1">
                              <a:latin typeface="Cambria Math"/>
                            </a:rPr>
                          </m:ctrlPr>
                        </m:sSubPr>
                        <m:e>
                          <m:r>
                            <a:rPr lang="fr-FR" b="0" i="1" smtClean="0">
                              <a:latin typeface="Cambria Math" panose="02040503050406030204" pitchFamily="18" charset="0"/>
                            </a:rPr>
                            <m:t>𝐴</m:t>
                          </m:r>
                        </m:e>
                        <m:sub>
                          <m:r>
                            <a:rPr lang="pt-BR" i="1">
                              <a:latin typeface="Cambria Math"/>
                            </a:rPr>
                            <m:t>2</m:t>
                          </m:r>
                        </m:sub>
                      </m:sSub>
                      <m:r>
                        <a:rPr lang="pt-BR" i="1">
                          <a:latin typeface="Cambria Math"/>
                        </a:rPr>
                        <m:t>=</m:t>
                      </m:r>
                      <m:f>
                        <m:fPr>
                          <m:ctrlPr>
                            <a:rPr lang="fr-FR" i="1">
                              <a:latin typeface="Cambria Math"/>
                            </a:rPr>
                          </m:ctrlPr>
                        </m:fPr>
                        <m:num>
                          <m:d>
                            <m:dPr>
                              <m:ctrlPr>
                                <a:rPr lang="fr-FR" i="1">
                                  <a:latin typeface="Cambria Math"/>
                                </a:rPr>
                              </m:ctrlPr>
                            </m:dPr>
                            <m:e>
                              <m:r>
                                <a:rPr lang="pt-BR" i="1">
                                  <a:latin typeface="Cambria Math"/>
                                </a:rPr>
                                <m:t>1+</m:t>
                              </m:r>
                              <m:r>
                                <a:rPr lang="en-US" i="1">
                                  <a:latin typeface="Cambria Math"/>
                                </a:rPr>
                                <m:t>𝑟</m:t>
                              </m:r>
                            </m:e>
                          </m:d>
                          <m:d>
                            <m:dPr>
                              <m:ctrlPr>
                                <a:rPr lang="fr-FR" i="1">
                                  <a:latin typeface="Cambria Math"/>
                                </a:rPr>
                              </m:ctrlPr>
                            </m:dPr>
                            <m:e>
                              <m:sSub>
                                <m:sSubPr>
                                  <m:ctrlPr>
                                    <a:rPr lang="fr-FR" i="1">
                                      <a:latin typeface="Cambria Math"/>
                                    </a:rPr>
                                  </m:ctrlPr>
                                </m:sSubPr>
                                <m:e>
                                  <m:r>
                                    <a:rPr lang="en-US" i="1">
                                      <a:latin typeface="Cambria Math"/>
                                    </a:rPr>
                                    <m:t>𝑌</m:t>
                                  </m:r>
                                </m:e>
                                <m:sub>
                                  <m:r>
                                    <a:rPr lang="pt-BR" i="1">
                                      <a:latin typeface="Cambria Math"/>
                                    </a:rPr>
                                    <m:t>1</m:t>
                                  </m:r>
                                </m:sub>
                              </m:sSub>
                              <m:r>
                                <a:rPr lang="pt-BR" i="1">
                                  <a:latin typeface="Cambria Math"/>
                                </a:rPr>
                                <m:t>−</m:t>
                              </m:r>
                              <m:sSub>
                                <m:sSubPr>
                                  <m:ctrlPr>
                                    <a:rPr lang="fr-FR" i="1">
                                      <a:latin typeface="Cambria Math"/>
                                    </a:rPr>
                                  </m:ctrlPr>
                                </m:sSubPr>
                                <m:e>
                                  <m:r>
                                    <a:rPr lang="en-US" i="1">
                                      <a:latin typeface="Cambria Math"/>
                                    </a:rPr>
                                    <m:t>𝑌</m:t>
                                  </m:r>
                                </m:e>
                                <m:sub>
                                  <m:r>
                                    <a:rPr lang="pt-BR" i="1">
                                      <a:latin typeface="Cambria Math"/>
                                    </a:rPr>
                                    <m:t>2</m:t>
                                  </m:r>
                                </m:sub>
                              </m:sSub>
                            </m:e>
                          </m:d>
                        </m:num>
                        <m:den>
                          <m:r>
                            <a:rPr lang="pt-BR" i="1">
                              <a:latin typeface="Cambria Math"/>
                            </a:rPr>
                            <m:t>2+</m:t>
                          </m:r>
                          <m:r>
                            <a:rPr lang="en-US" i="1">
                              <a:latin typeface="Cambria Math"/>
                            </a:rPr>
                            <m:t>𝑟</m:t>
                          </m:r>
                        </m:den>
                      </m:f>
                      <m:r>
                        <a:rPr lang="pt-BR" i="1">
                          <a:latin typeface="Cambria Math"/>
                        </a:rPr>
                        <m:t>+</m:t>
                      </m:r>
                      <m:r>
                        <a:rPr lang="en-US" i="1">
                          <a:latin typeface="Cambria Math"/>
                        </a:rPr>
                        <m:t>𝑟</m:t>
                      </m:r>
                      <m:sSub>
                        <m:sSubPr>
                          <m:ctrlPr>
                            <a:rPr lang="fr-FR" i="1">
                              <a:latin typeface="Cambria Math"/>
                            </a:rPr>
                          </m:ctrlPr>
                        </m:sSubPr>
                        <m:e>
                          <m:r>
                            <a:rPr lang="en-US" i="1">
                              <a:latin typeface="Cambria Math"/>
                            </a:rPr>
                            <m:t>𝐵</m:t>
                          </m:r>
                        </m:e>
                        <m:sub>
                          <m:r>
                            <a:rPr lang="pt-BR" i="1">
                              <a:latin typeface="Cambria Math"/>
                            </a:rPr>
                            <m:t>2</m:t>
                          </m:r>
                        </m:sub>
                      </m:sSub>
                    </m:oMath>
                  </m:oMathPara>
                </a14:m>
                <a:endParaRPr lang="fr-FR" dirty="0"/>
              </a:p>
              <a:p>
                <a:pPr marL="45720" indent="0">
                  <a:buNone/>
                </a:pPr>
                <a:endParaRPr lang="fr-FR" dirty="0"/>
              </a:p>
              <a:p>
                <a:r>
                  <a:rPr lang="en-US" dirty="0"/>
                  <a:t>According to the balance of payments, the current and financial accounts balances should be equal, </a:t>
                </a:r>
                <a:r>
                  <a:rPr lang="en-US" dirty="0" smtClean="0"/>
                  <a:t>hence: </a:t>
                </a:r>
              </a:p>
              <a:p>
                <a:endParaRPr lang="en-US" dirty="0" smtClean="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a:rPr>
                            <m:t>𝐶𝐴</m:t>
                          </m:r>
                        </m:e>
                        <m:sub>
                          <m:r>
                            <a:rPr lang="en-US" i="1">
                              <a:latin typeface="Cambria Math"/>
                            </a:rPr>
                            <m:t>𝑡</m:t>
                          </m:r>
                        </m:sub>
                      </m:sSub>
                      <m:r>
                        <a:rPr lang="en-US" i="1">
                          <a:latin typeface="Cambria Math"/>
                        </a:rPr>
                        <m:t>=</m:t>
                      </m:r>
                      <m:sSub>
                        <m:sSubPr>
                          <m:ctrlPr>
                            <a:rPr lang="fr-FR" i="1">
                              <a:latin typeface="Cambria Math"/>
                            </a:rPr>
                          </m:ctrlPr>
                        </m:sSubPr>
                        <m:e>
                          <m:r>
                            <a:rPr lang="en-US" i="1">
                              <a:latin typeface="Cambria Math"/>
                            </a:rPr>
                            <m:t>𝐵</m:t>
                          </m:r>
                        </m:e>
                        <m:sub>
                          <m:r>
                            <a:rPr lang="en-US" i="1">
                              <a:latin typeface="Cambria Math"/>
                            </a:rPr>
                            <m:t>𝑡</m:t>
                          </m:r>
                          <m:r>
                            <a:rPr lang="en-US" i="1">
                              <a:latin typeface="Cambria Math"/>
                            </a:rPr>
                            <m:t>+1</m:t>
                          </m:r>
                        </m:sub>
                      </m:sSub>
                      <m:r>
                        <a:rPr lang="en-US" i="1">
                          <a:latin typeface="Cambria Math"/>
                        </a:rPr>
                        <m:t>−</m:t>
                      </m:r>
                      <m:sSub>
                        <m:sSubPr>
                          <m:ctrlPr>
                            <a:rPr lang="fr-FR" i="1">
                              <a:latin typeface="Cambria Math"/>
                            </a:rPr>
                          </m:ctrlPr>
                        </m:sSubPr>
                        <m:e>
                          <m:r>
                            <a:rPr lang="en-US" i="1">
                              <a:latin typeface="Cambria Math"/>
                            </a:rPr>
                            <m:t>𝐵</m:t>
                          </m:r>
                        </m:e>
                        <m:sub>
                          <m:r>
                            <a:rPr lang="en-US" i="1">
                              <a:latin typeface="Cambria Math"/>
                            </a:rPr>
                            <m:t>𝑡</m:t>
                          </m:r>
                        </m:sub>
                      </m:sSub>
                    </m:oMath>
                  </m:oMathPara>
                </a14:m>
                <a:endParaRPr lang="fr-FR" dirty="0"/>
              </a:p>
              <a:p>
                <a:pPr lvl="1"/>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19</a:t>
            </a:fld>
            <a:endParaRPr lang="pt-BR"/>
          </a:p>
        </p:txBody>
      </p:sp>
      <p:sp>
        <p:nvSpPr>
          <p:cNvPr id="4" name="Titre 3"/>
          <p:cNvSpPr>
            <a:spLocks noGrp="1"/>
          </p:cNvSpPr>
          <p:nvPr>
            <p:ph type="title"/>
          </p:nvPr>
        </p:nvSpPr>
        <p:spPr/>
        <p:txBody>
          <a:bodyPr/>
          <a:lstStyle/>
          <a:p>
            <a:r>
              <a:rPr lang="fr-FR" dirty="0" err="1" smtClean="0"/>
              <a:t>Current</a:t>
            </a:r>
            <a:r>
              <a:rPr lang="fr-FR" dirty="0" smtClean="0"/>
              <a:t> </a:t>
            </a:r>
            <a:r>
              <a:rPr lang="fr-FR" dirty="0" err="1" smtClean="0"/>
              <a:t>Account</a:t>
            </a:r>
            <a:endParaRPr lang="fr-FR" dirty="0"/>
          </a:p>
        </p:txBody>
      </p:sp>
    </p:spTree>
    <p:extLst>
      <p:ext uri="{BB962C8B-B14F-4D97-AF65-F5344CB8AC3E}">
        <p14:creationId xmlns:p14="http://schemas.microsoft.com/office/powerpoint/2010/main" val="2304543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idx="1"/>
          </p:nvPr>
        </p:nvSpPr>
        <p:spPr/>
        <p:txBody>
          <a:bodyPr/>
          <a:lstStyle/>
          <a:p>
            <a:r>
              <a:rPr lang="pt-BR" dirty="0" smtClean="0"/>
              <a:t>Cristina Terra</a:t>
            </a:r>
            <a:endParaRPr lang="pt-BR" dirty="0"/>
          </a:p>
        </p:txBody>
      </p:sp>
      <p:sp>
        <p:nvSpPr>
          <p:cNvPr id="4" name="Título 3"/>
          <p:cNvSpPr>
            <a:spLocks noGrp="1"/>
          </p:cNvSpPr>
          <p:nvPr>
            <p:ph type="title"/>
          </p:nvPr>
        </p:nvSpPr>
        <p:spPr/>
        <p:txBody>
          <a:bodyPr/>
          <a:lstStyle/>
          <a:p>
            <a:r>
              <a:rPr lang="pt-BR" sz="3600" dirty="0" err="1" smtClean="0"/>
              <a:t>Chapter</a:t>
            </a:r>
            <a:r>
              <a:rPr lang="pt-BR" sz="3600" dirty="0" smtClean="0"/>
              <a:t> 4</a:t>
            </a:r>
            <a:br>
              <a:rPr lang="pt-BR" sz="3600" dirty="0" smtClean="0"/>
            </a:br>
            <a:r>
              <a:rPr lang="en-US" sz="3600" dirty="0"/>
              <a:t>What is the Optimum Current-Account Level?</a:t>
            </a:r>
            <a:r>
              <a:rPr lang="pt-BR" dirty="0" smtClean="0"/>
              <a:t/>
            </a:r>
            <a:br>
              <a:rPr lang="pt-BR" dirty="0" smtClean="0"/>
            </a:br>
            <a:endParaRPr lang="pt-BR" dirty="0"/>
          </a:p>
        </p:txBody>
      </p:sp>
      <p:sp>
        <p:nvSpPr>
          <p:cNvPr id="2" name="Espaço Reservado para Número de Slide 1"/>
          <p:cNvSpPr>
            <a:spLocks noGrp="1"/>
          </p:cNvSpPr>
          <p:nvPr>
            <p:ph type="sldNum" sz="quarter" idx="11"/>
          </p:nvPr>
        </p:nvSpPr>
        <p:spPr/>
        <p:txBody>
          <a:bodyPr/>
          <a:lstStyle/>
          <a:p>
            <a:fld id="{D2D54FD4-E6A3-4A1F-8C5C-1619D1E75EAA}" type="slidenum">
              <a:rPr lang="pt-BR" smtClean="0"/>
              <a:t>2</a:t>
            </a:fld>
            <a:endParaRPr lang="pt-BR"/>
          </a:p>
        </p:txBody>
      </p:sp>
    </p:spTree>
    <p:extLst>
      <p:ext uri="{BB962C8B-B14F-4D97-AF65-F5344CB8AC3E}">
        <p14:creationId xmlns:p14="http://schemas.microsoft.com/office/powerpoint/2010/main" val="273791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fr-FR" dirty="0" smtClean="0"/>
                  <a:t>To </a:t>
                </a:r>
                <a:r>
                  <a:rPr lang="fr-FR" dirty="0" err="1" smtClean="0"/>
                  <a:t>simplify</a:t>
                </a:r>
                <a:r>
                  <a:rPr lang="fr-FR" dirty="0" smtClean="0"/>
                  <a:t>: </a:t>
                </a:r>
                <a:r>
                  <a:rPr lang="en-US" dirty="0" smtClean="0"/>
                  <a:t> </a:t>
                </a:r>
                <a14:m>
                  <m:oMath xmlns:m="http://schemas.openxmlformats.org/officeDocument/2006/math">
                    <m:sSub>
                      <m:sSubPr>
                        <m:ctrlPr>
                          <a:rPr lang="fr-FR" i="1">
                            <a:latin typeface="Cambria Math"/>
                          </a:rPr>
                        </m:ctrlPr>
                      </m:sSubPr>
                      <m:e>
                        <m:r>
                          <a:rPr lang="en-US" i="1">
                            <a:latin typeface="Cambria Math"/>
                          </a:rPr>
                          <m:t>𝐵</m:t>
                        </m:r>
                      </m:e>
                      <m:sub>
                        <m:r>
                          <a:rPr lang="en-US" i="1">
                            <a:latin typeface="Cambria Math"/>
                          </a:rPr>
                          <m:t>1</m:t>
                        </m:r>
                      </m:sub>
                    </m:sSub>
                    <m:r>
                      <a:rPr lang="en-US" i="1">
                        <a:latin typeface="Cambria Math"/>
                      </a:rPr>
                      <m:t>=0</m:t>
                    </m:r>
                  </m:oMath>
                </a14:m>
                <a:r>
                  <a:rPr lang="en-US" dirty="0" smtClean="0"/>
                  <a:t> and</a:t>
                </a:r>
                <a14:m>
                  <m:oMath xmlns:m="http://schemas.openxmlformats.org/officeDocument/2006/math">
                    <m:r>
                      <a:rPr lang="en-US" i="1">
                        <a:latin typeface="Cambria Math"/>
                      </a:rPr>
                      <m:t> </m:t>
                    </m:r>
                    <m:sSub>
                      <m:sSubPr>
                        <m:ctrlPr>
                          <a:rPr lang="fr-FR" i="1">
                            <a:latin typeface="Cambria Math"/>
                          </a:rPr>
                        </m:ctrlPr>
                      </m:sSubPr>
                      <m:e>
                        <m:r>
                          <a:rPr lang="en-US" i="1">
                            <a:latin typeface="Cambria Math"/>
                          </a:rPr>
                          <m:t>𝐵</m:t>
                        </m:r>
                      </m:e>
                      <m:sub>
                        <m:r>
                          <a:rPr lang="en-US" i="1">
                            <a:latin typeface="Cambria Math"/>
                          </a:rPr>
                          <m:t>3</m:t>
                        </m:r>
                      </m:sub>
                    </m:sSub>
                    <m:r>
                      <a:rPr lang="en-US" i="1">
                        <a:latin typeface="Cambria Math"/>
                      </a:rPr>
                      <m:t>=0</m:t>
                    </m:r>
                  </m:oMath>
                </a14:m>
                <a:r>
                  <a:rPr lang="en-US" dirty="0"/>
                  <a:t>. </a:t>
                </a:r>
                <a:r>
                  <a:rPr lang="en-US" dirty="0" smtClean="0"/>
                  <a:t>We the have that: </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𝐶</m:t>
                      </m:r>
                      <m:sSub>
                        <m:sSubPr>
                          <m:ctrlPr>
                            <a:rPr lang="fr-FR" i="1">
                              <a:latin typeface="Cambria Math"/>
                            </a:rPr>
                          </m:ctrlPr>
                        </m:sSubPr>
                        <m:e>
                          <m:r>
                            <a:rPr lang="fr-FR" b="0" i="1" smtClean="0">
                              <a:latin typeface="Cambria Math" panose="02040503050406030204" pitchFamily="18" charset="0"/>
                            </a:rPr>
                            <m:t>𝐴</m:t>
                          </m:r>
                        </m:e>
                        <m:sub>
                          <m:r>
                            <a:rPr lang="en-US" i="1">
                              <a:latin typeface="Cambria Math"/>
                            </a:rPr>
                            <m:t>1</m:t>
                          </m:r>
                        </m:sub>
                      </m:sSub>
                      <m:r>
                        <a:rPr lang="en-US" i="1">
                          <a:latin typeface="Cambria Math"/>
                        </a:rPr>
                        <m:t>=</m:t>
                      </m:r>
                      <m:sSub>
                        <m:sSubPr>
                          <m:ctrlPr>
                            <a:rPr lang="fr-FR" i="1">
                              <a:latin typeface="Cambria Math"/>
                            </a:rPr>
                          </m:ctrlPr>
                        </m:sSubPr>
                        <m:e>
                          <m:r>
                            <a:rPr lang="en-US" i="1">
                              <a:latin typeface="Cambria Math"/>
                            </a:rPr>
                            <m:t>𝐵</m:t>
                          </m:r>
                        </m:e>
                        <m:sub>
                          <m:r>
                            <a:rPr lang="en-US" i="1">
                              <a:latin typeface="Cambria Math"/>
                            </a:rPr>
                            <m:t>2</m:t>
                          </m:r>
                        </m:sub>
                      </m:sSub>
                      <m:r>
                        <a:rPr lang="en-US" i="1">
                          <a:latin typeface="Cambria Math"/>
                        </a:rPr>
                        <m:t>−</m:t>
                      </m:r>
                      <m:sSub>
                        <m:sSubPr>
                          <m:ctrlPr>
                            <a:rPr lang="fr-FR" i="1">
                              <a:latin typeface="Cambria Math"/>
                            </a:rPr>
                          </m:ctrlPr>
                        </m:sSubPr>
                        <m:e>
                          <m:r>
                            <a:rPr lang="en-US" i="1">
                              <a:latin typeface="Cambria Math"/>
                            </a:rPr>
                            <m:t>𝐵</m:t>
                          </m:r>
                        </m:e>
                        <m:sub>
                          <m:r>
                            <a:rPr lang="en-US" i="1">
                              <a:latin typeface="Cambria Math"/>
                            </a:rPr>
                            <m:t>1</m:t>
                          </m:r>
                        </m:sub>
                      </m:sSub>
                      <m:r>
                        <a:rPr lang="en-US" i="1">
                          <a:latin typeface="Cambria Math"/>
                        </a:rPr>
                        <m:t>=</m:t>
                      </m:r>
                      <m:sSub>
                        <m:sSubPr>
                          <m:ctrlPr>
                            <a:rPr lang="fr-FR" i="1">
                              <a:latin typeface="Cambria Math"/>
                            </a:rPr>
                          </m:ctrlPr>
                        </m:sSubPr>
                        <m:e>
                          <m:r>
                            <a:rPr lang="en-US" i="1">
                              <a:latin typeface="Cambria Math"/>
                            </a:rPr>
                            <m:t>𝐵</m:t>
                          </m:r>
                        </m:e>
                        <m:sub>
                          <m:r>
                            <a:rPr lang="en-US" i="1">
                              <a:latin typeface="Cambria Math"/>
                            </a:rPr>
                            <m:t>2</m:t>
                          </m:r>
                        </m:sub>
                      </m:sSub>
                    </m:oMath>
                  </m:oMathPara>
                </a14:m>
                <a:endParaRPr lang="fr-FR" dirty="0"/>
              </a:p>
              <a:p>
                <a:pPr marL="45720" indent="0">
                  <a:buNone/>
                </a:pPr>
                <a:r>
                  <a:rPr lang="en-US" dirty="0"/>
                  <a:t> </a:t>
                </a:r>
                <a:endParaRPr lang="fr-FR"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𝐶</m:t>
                      </m:r>
                      <m:sSub>
                        <m:sSubPr>
                          <m:ctrlPr>
                            <a:rPr lang="fr-FR" i="1">
                              <a:latin typeface="Cambria Math"/>
                            </a:rPr>
                          </m:ctrlPr>
                        </m:sSubPr>
                        <m:e>
                          <m:r>
                            <a:rPr lang="fr-FR" b="0" i="1" smtClean="0">
                              <a:latin typeface="Cambria Math" panose="02040503050406030204" pitchFamily="18" charset="0"/>
                            </a:rPr>
                            <m:t>𝐴</m:t>
                          </m:r>
                        </m:e>
                        <m:sub>
                          <m:r>
                            <a:rPr lang="en-US" i="1">
                              <a:latin typeface="Cambria Math"/>
                            </a:rPr>
                            <m:t>2</m:t>
                          </m:r>
                        </m:sub>
                      </m:sSub>
                      <m:r>
                        <a:rPr lang="en-US" i="1">
                          <a:latin typeface="Cambria Math"/>
                        </a:rPr>
                        <m:t>=</m:t>
                      </m:r>
                      <m:sSub>
                        <m:sSubPr>
                          <m:ctrlPr>
                            <a:rPr lang="fr-FR" i="1">
                              <a:latin typeface="Cambria Math"/>
                            </a:rPr>
                          </m:ctrlPr>
                        </m:sSubPr>
                        <m:e>
                          <m:r>
                            <a:rPr lang="en-US" i="1">
                              <a:latin typeface="Cambria Math"/>
                            </a:rPr>
                            <m:t>𝐵</m:t>
                          </m:r>
                        </m:e>
                        <m:sub>
                          <m:r>
                            <a:rPr lang="en-US" i="1">
                              <a:latin typeface="Cambria Math"/>
                            </a:rPr>
                            <m:t>3</m:t>
                          </m:r>
                        </m:sub>
                      </m:sSub>
                      <m:r>
                        <a:rPr lang="en-US" i="1">
                          <a:latin typeface="Cambria Math"/>
                        </a:rPr>
                        <m:t>−</m:t>
                      </m:r>
                      <m:sSub>
                        <m:sSubPr>
                          <m:ctrlPr>
                            <a:rPr lang="fr-FR" i="1">
                              <a:latin typeface="Cambria Math"/>
                            </a:rPr>
                          </m:ctrlPr>
                        </m:sSubPr>
                        <m:e>
                          <m:r>
                            <a:rPr lang="en-US" i="1">
                              <a:latin typeface="Cambria Math"/>
                            </a:rPr>
                            <m:t>𝐵</m:t>
                          </m:r>
                        </m:e>
                        <m:sub>
                          <m:r>
                            <a:rPr lang="en-US" i="1">
                              <a:latin typeface="Cambria Math"/>
                            </a:rPr>
                            <m:t>2</m:t>
                          </m:r>
                        </m:sub>
                      </m:sSub>
                      <m:r>
                        <a:rPr lang="en-US" i="1">
                          <a:latin typeface="Cambria Math"/>
                        </a:rPr>
                        <m:t>=</m:t>
                      </m:r>
                      <m:sSub>
                        <m:sSubPr>
                          <m:ctrlPr>
                            <a:rPr lang="fr-FR" i="1">
                              <a:latin typeface="Cambria Math"/>
                            </a:rPr>
                          </m:ctrlPr>
                        </m:sSubPr>
                        <m:e>
                          <m:r>
                            <a:rPr lang="en-US" i="1">
                              <a:latin typeface="Cambria Math"/>
                            </a:rPr>
                            <m:t>−</m:t>
                          </m:r>
                          <m:r>
                            <a:rPr lang="en-US" i="1">
                              <a:latin typeface="Cambria Math"/>
                            </a:rPr>
                            <m:t>𝐵</m:t>
                          </m:r>
                        </m:e>
                        <m:sub>
                          <m:r>
                            <a:rPr lang="en-US" i="1">
                              <a:latin typeface="Cambria Math"/>
                            </a:rPr>
                            <m:t>2</m:t>
                          </m:r>
                        </m:sub>
                      </m:sSub>
                    </m:oMath>
                  </m:oMathPara>
                </a14:m>
                <a:endParaRPr lang="fr-FR" dirty="0"/>
              </a:p>
              <a:p>
                <a:endParaRPr lang="fr-FR" dirty="0"/>
              </a:p>
              <a:p>
                <a:r>
                  <a:rPr lang="en-US" dirty="0"/>
                  <a:t> and, therefore: </a:t>
                </a:r>
                <a:endParaRPr lang="en-US" dirty="0" smtClean="0"/>
              </a:p>
              <a:p>
                <a:pPr marL="45720" indent="0">
                  <a:buNone/>
                </a:pPr>
                <a:r>
                  <a:rPr lang="en-US" dirty="0" smtClean="0"/>
                  <a:t> </a:t>
                </a:r>
                <a:endParaRPr lang="fr-FR" dirty="0"/>
              </a:p>
              <a:p>
                <a:pPr marL="45720" indent="0">
                  <a:buNone/>
                </a:pPr>
                <a:r>
                  <a:rPr lang="en-US" dirty="0"/>
                  <a:t>	</a:t>
                </a:r>
                <a14:m>
                  <m:oMath xmlns:m="http://schemas.openxmlformats.org/officeDocument/2006/math">
                    <m:r>
                      <a:rPr lang="en-US" i="1">
                        <a:latin typeface="Cambria Math"/>
                      </a:rPr>
                      <m:t>𝐶</m:t>
                    </m:r>
                    <m:sSub>
                      <m:sSubPr>
                        <m:ctrlPr>
                          <a:rPr lang="fr-FR" i="1">
                            <a:latin typeface="Cambria Math"/>
                          </a:rPr>
                        </m:ctrlPr>
                      </m:sSubPr>
                      <m:e>
                        <m:r>
                          <a:rPr lang="fr-FR" b="0" i="1" smtClean="0">
                            <a:latin typeface="Cambria Math" panose="02040503050406030204" pitchFamily="18" charset="0"/>
                          </a:rPr>
                          <m:t>𝐴</m:t>
                        </m:r>
                      </m:e>
                      <m:sub>
                        <m:r>
                          <a:rPr lang="en-US" i="1">
                            <a:latin typeface="Cambria Math"/>
                          </a:rPr>
                          <m:t>1</m:t>
                        </m:r>
                      </m:sub>
                    </m:sSub>
                    <m:r>
                      <a:rPr lang="en-US" i="1">
                        <a:latin typeface="Cambria Math"/>
                      </a:rPr>
                      <m:t>=−</m:t>
                    </m:r>
                    <m:r>
                      <a:rPr lang="en-US" i="1">
                        <a:latin typeface="Cambria Math"/>
                      </a:rPr>
                      <m:t>𝐶</m:t>
                    </m:r>
                    <m:sSub>
                      <m:sSubPr>
                        <m:ctrlPr>
                          <a:rPr lang="fr-FR" i="1">
                            <a:latin typeface="Cambria Math"/>
                          </a:rPr>
                        </m:ctrlPr>
                      </m:sSubPr>
                      <m:e>
                        <m:r>
                          <a:rPr lang="fr-FR" b="0" i="1" smtClean="0">
                            <a:latin typeface="Cambria Math" panose="02040503050406030204" pitchFamily="18" charset="0"/>
                          </a:rPr>
                          <m:t>𝐴</m:t>
                        </m:r>
                      </m:e>
                      <m:sub>
                        <m:r>
                          <a:rPr lang="en-US" i="1">
                            <a:latin typeface="Cambria Math"/>
                          </a:rPr>
                          <m:t>2</m:t>
                        </m:r>
                      </m:sub>
                    </m:sSub>
                  </m:oMath>
                </a14:m>
                <a:r>
                  <a:rPr lang="en-US" dirty="0"/>
                  <a:t>,</a:t>
                </a:r>
                <a:endParaRPr lang="fr-FR" dirty="0"/>
              </a:p>
              <a:p>
                <a:endParaRPr lang="fr-FR" dirty="0"/>
              </a:p>
              <a:p>
                <a:pPr lvl="1"/>
                <a:r>
                  <a:rPr lang="en-US" dirty="0" smtClean="0"/>
                  <a:t>A </a:t>
                </a:r>
                <a:r>
                  <a:rPr lang="en-US" dirty="0"/>
                  <a:t>deficit in </a:t>
                </a:r>
                <a:r>
                  <a:rPr lang="en-US" dirty="0" smtClean="0"/>
                  <a:t>CA in </a:t>
                </a:r>
                <a:r>
                  <a:rPr lang="en-US" dirty="0"/>
                  <a:t>the first period should be compensated with a surplus in the second period for the economy to honor is foreign commitments.</a:t>
                </a:r>
                <a:endParaRPr lang="fr-FR" dirty="0"/>
              </a:p>
              <a:p>
                <a:endParaRPr lang="en-US" dirty="0" smtClean="0"/>
              </a:p>
              <a:p>
                <a:endParaRPr lang="fr-FR" dirty="0"/>
              </a:p>
              <a:p>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20</a:t>
            </a:fld>
            <a:endParaRPr lang="pt-BR"/>
          </a:p>
        </p:txBody>
      </p:sp>
      <p:sp>
        <p:nvSpPr>
          <p:cNvPr id="4" name="Titre 3"/>
          <p:cNvSpPr>
            <a:spLocks noGrp="1"/>
          </p:cNvSpPr>
          <p:nvPr>
            <p:ph type="title"/>
          </p:nvPr>
        </p:nvSpPr>
        <p:spPr/>
        <p:txBody>
          <a:bodyPr/>
          <a:lstStyle/>
          <a:p>
            <a:r>
              <a:rPr lang="fr-FR" dirty="0" err="1" smtClean="0"/>
              <a:t>Current</a:t>
            </a:r>
            <a:r>
              <a:rPr lang="fr-FR" dirty="0" smtClean="0"/>
              <a:t> </a:t>
            </a:r>
            <a:r>
              <a:rPr lang="fr-FR" dirty="0" err="1" smtClean="0"/>
              <a:t>Account</a:t>
            </a:r>
            <a:endParaRPr lang="fr-FR" dirty="0"/>
          </a:p>
        </p:txBody>
      </p:sp>
    </p:spTree>
    <p:extLst>
      <p:ext uri="{BB962C8B-B14F-4D97-AF65-F5344CB8AC3E}">
        <p14:creationId xmlns:p14="http://schemas.microsoft.com/office/powerpoint/2010/main" val="3891051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smtClean="0"/>
                  <a:t>We then have </a:t>
                </a:r>
                <a:r>
                  <a:rPr lang="en-US" dirty="0"/>
                  <a:t>that:</a:t>
                </a:r>
                <a:endParaRPr lang="fr-FR" dirty="0"/>
              </a:p>
              <a:p>
                <a:pPr marL="45720" indent="0">
                  <a:buNone/>
                </a:pPr>
                <a:r>
                  <a:rPr lang="en-US" dirty="0"/>
                  <a:t> </a:t>
                </a:r>
                <a:endParaRPr lang="fr-FR"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𝐶</m:t>
                      </m:r>
                      <m:sSub>
                        <m:sSubPr>
                          <m:ctrlPr>
                            <a:rPr lang="fr-FR" i="1">
                              <a:latin typeface="Cambria Math"/>
                            </a:rPr>
                          </m:ctrlPr>
                        </m:sSubPr>
                        <m:e>
                          <m:r>
                            <a:rPr lang="fr-FR" b="0" i="1" smtClean="0">
                              <a:latin typeface="Cambria Math" panose="02040503050406030204" pitchFamily="18" charset="0"/>
                            </a:rPr>
                            <m:t>𝐴</m:t>
                          </m:r>
                        </m:e>
                        <m:sub>
                          <m:r>
                            <a:rPr lang="en-US" i="1">
                              <a:latin typeface="Cambria Math"/>
                            </a:rPr>
                            <m:t>1</m:t>
                          </m:r>
                        </m:sub>
                      </m:sSub>
                      <m:r>
                        <a:rPr lang="en-US" i="1">
                          <a:latin typeface="Cambria Math"/>
                        </a:rPr>
                        <m:t>=</m:t>
                      </m:r>
                      <m:sSub>
                        <m:sSubPr>
                          <m:ctrlPr>
                            <a:rPr lang="fr-FR" i="1">
                              <a:latin typeface="Cambria Math"/>
                            </a:rPr>
                          </m:ctrlPr>
                        </m:sSubPr>
                        <m:e>
                          <m:r>
                            <a:rPr lang="en-US" i="1">
                              <a:latin typeface="Cambria Math"/>
                            </a:rPr>
                            <m:t>𝑌</m:t>
                          </m:r>
                        </m:e>
                        <m:sub>
                          <m:r>
                            <a:rPr lang="en-US" i="1">
                              <a:latin typeface="Cambria Math"/>
                            </a:rPr>
                            <m:t>1</m:t>
                          </m:r>
                        </m:sub>
                      </m:sSub>
                      <m:r>
                        <a:rPr lang="en-US" i="1">
                          <a:latin typeface="Cambria Math"/>
                        </a:rPr>
                        <m:t>−</m:t>
                      </m:r>
                      <m:sSub>
                        <m:sSubPr>
                          <m:ctrlPr>
                            <a:rPr lang="fr-FR" i="1">
                              <a:latin typeface="Cambria Math"/>
                            </a:rPr>
                          </m:ctrlPr>
                        </m:sSubPr>
                        <m:e>
                          <m:r>
                            <a:rPr lang="en-US" i="1">
                              <a:latin typeface="Cambria Math"/>
                            </a:rPr>
                            <m:t>𝐶</m:t>
                          </m:r>
                        </m:e>
                        <m:sub>
                          <m:r>
                            <a:rPr lang="en-US" i="1">
                              <a:latin typeface="Cambria Math"/>
                            </a:rPr>
                            <m:t>1</m:t>
                          </m:r>
                        </m:sub>
                      </m:sSub>
                      <m:r>
                        <a:rPr lang="en-US" i="1">
                          <a:latin typeface="Cambria Math"/>
                        </a:rPr>
                        <m:t>=</m:t>
                      </m:r>
                      <m:sSub>
                        <m:sSubPr>
                          <m:ctrlPr>
                            <a:rPr lang="fr-FR" i="1">
                              <a:latin typeface="Cambria Math"/>
                            </a:rPr>
                          </m:ctrlPr>
                        </m:sSubPr>
                        <m:e>
                          <m:r>
                            <a:rPr lang="en-US" i="1">
                              <a:latin typeface="Cambria Math"/>
                            </a:rPr>
                            <m:t>𝐵</m:t>
                          </m:r>
                        </m:e>
                        <m:sub>
                          <m:r>
                            <a:rPr lang="en-US" i="1">
                              <a:latin typeface="Cambria Math"/>
                            </a:rPr>
                            <m:t>2</m:t>
                          </m:r>
                        </m:sub>
                      </m:sSub>
                    </m:oMath>
                  </m:oMathPara>
                </a14:m>
                <a:endParaRPr lang="fr-FR" dirty="0"/>
              </a:p>
              <a:p>
                <a:endParaRPr lang="fr-FR" dirty="0"/>
              </a:p>
              <a:p>
                <a:pPr lvl="1"/>
                <a:r>
                  <a:rPr lang="en-US" dirty="0" smtClean="0"/>
                  <a:t>Given </a:t>
                </a:r>
                <a:r>
                  <a:rPr lang="en-US" dirty="0"/>
                  <a:t>there was no initial debt, the </a:t>
                </a:r>
                <a:r>
                  <a:rPr lang="en-US" dirty="0" smtClean="0"/>
                  <a:t>CA balance corresponds </a:t>
                </a:r>
                <a:r>
                  <a:rPr lang="en-US" dirty="0"/>
                  <a:t>to first period savings. </a:t>
                </a:r>
                <a:endParaRPr lang="en-US" dirty="0" smtClean="0"/>
              </a:p>
              <a:p>
                <a:pPr lvl="1"/>
                <a:endParaRPr lang="en-US" dirty="0" smtClean="0"/>
              </a:p>
              <a:p>
                <a:r>
                  <a:rPr lang="en-US" dirty="0" smtClean="0"/>
                  <a:t>Substituting the value of consumption, we get:</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a:rPr>
                            <m:t>𝐶𝐴</m:t>
                          </m:r>
                        </m:e>
                        <m:sub>
                          <m:r>
                            <a:rPr lang="en-US" i="1">
                              <a:latin typeface="Cambria Math"/>
                            </a:rPr>
                            <m:t>1</m:t>
                          </m:r>
                        </m:sub>
                      </m:sSub>
                      <m:r>
                        <a:rPr lang="en-US" i="1">
                          <a:latin typeface="Cambria Math"/>
                        </a:rPr>
                        <m:t>=</m:t>
                      </m:r>
                      <m:f>
                        <m:fPr>
                          <m:ctrlPr>
                            <a:rPr lang="fr-FR" i="1">
                              <a:latin typeface="Cambria Math"/>
                            </a:rPr>
                          </m:ctrlPr>
                        </m:fPr>
                        <m:num>
                          <m:sSub>
                            <m:sSubPr>
                              <m:ctrlPr>
                                <a:rPr lang="fr-FR" i="1">
                                  <a:latin typeface="Cambria Math"/>
                                </a:rPr>
                              </m:ctrlPr>
                            </m:sSubPr>
                            <m:e>
                              <m:r>
                                <a:rPr lang="en-US" i="1">
                                  <a:latin typeface="Cambria Math"/>
                                </a:rPr>
                                <m:t>𝑌</m:t>
                              </m:r>
                            </m:e>
                            <m:sub>
                              <m:r>
                                <a:rPr lang="en-US" i="1">
                                  <a:latin typeface="Cambria Math"/>
                                </a:rPr>
                                <m:t>1</m:t>
                              </m:r>
                            </m:sub>
                          </m:sSub>
                          <m:r>
                            <a:rPr lang="en-US" i="1">
                              <a:latin typeface="Cambria Math"/>
                            </a:rPr>
                            <m:t>−</m:t>
                          </m:r>
                          <m:sSub>
                            <m:sSubPr>
                              <m:ctrlPr>
                                <a:rPr lang="fr-FR" i="1">
                                  <a:latin typeface="Cambria Math"/>
                                </a:rPr>
                              </m:ctrlPr>
                            </m:sSubPr>
                            <m:e>
                              <m:r>
                                <a:rPr lang="en-US" i="1">
                                  <a:latin typeface="Cambria Math"/>
                                </a:rPr>
                                <m:t>𝑌</m:t>
                              </m:r>
                            </m:e>
                            <m:sub>
                              <m:r>
                                <a:rPr lang="en-US" i="1">
                                  <a:latin typeface="Cambria Math"/>
                                </a:rPr>
                                <m:t>2</m:t>
                              </m:r>
                            </m:sub>
                          </m:sSub>
                        </m:num>
                        <m:den>
                          <m:r>
                            <a:rPr lang="en-US" i="1">
                              <a:latin typeface="Cambria Math"/>
                            </a:rPr>
                            <m:t>2+</m:t>
                          </m:r>
                          <m:r>
                            <a:rPr lang="en-US" i="1">
                              <a:latin typeface="Cambria Math"/>
                            </a:rPr>
                            <m:t>𝑟</m:t>
                          </m:r>
                        </m:den>
                      </m:f>
                      <m:r>
                        <a:rPr lang="en-US" i="1">
                          <a:latin typeface="Cambria Math"/>
                        </a:rPr>
                        <m:t>=−</m:t>
                      </m:r>
                      <m:sSub>
                        <m:sSubPr>
                          <m:ctrlPr>
                            <a:rPr lang="fr-FR" i="1">
                              <a:latin typeface="Cambria Math"/>
                            </a:rPr>
                          </m:ctrlPr>
                        </m:sSubPr>
                        <m:e>
                          <m:r>
                            <a:rPr lang="en-US" i="1">
                              <a:latin typeface="Cambria Math"/>
                            </a:rPr>
                            <m:t>𝐶𝐴</m:t>
                          </m:r>
                        </m:e>
                        <m:sub>
                          <m:r>
                            <a:rPr lang="en-US" i="1">
                              <a:latin typeface="Cambria Math"/>
                            </a:rPr>
                            <m:t>2</m:t>
                          </m:r>
                        </m:sub>
                      </m:sSub>
                      <m:r>
                        <a:rPr lang="en-US" i="1">
                          <a:latin typeface="Cambria Math"/>
                        </a:rPr>
                        <m:t>.</m:t>
                      </m:r>
                    </m:oMath>
                  </m:oMathPara>
                </a14:m>
                <a:endParaRPr lang="fr-FR" dirty="0"/>
              </a:p>
              <a:p>
                <a:endParaRPr lang="fr-FR" dirty="0"/>
              </a:p>
              <a:p>
                <a:pPr lvl="1"/>
                <a:r>
                  <a:rPr lang="en-US" dirty="0" err="1" smtClean="0"/>
                  <a:t>Acountry</a:t>
                </a:r>
                <a:r>
                  <a:rPr lang="en-US" dirty="0" smtClean="0"/>
                  <a:t> </a:t>
                </a:r>
                <a:r>
                  <a:rPr lang="en-US" dirty="0" err="1"/>
                  <a:t>smooths</a:t>
                </a:r>
                <a:r>
                  <a:rPr lang="en-US" dirty="0"/>
                  <a:t> its aggregate consumption by means of the international financial market. </a:t>
                </a:r>
                <a:endParaRPr lang="en-US" dirty="0" smtClean="0"/>
              </a:p>
              <a:p>
                <a:pPr lvl="1"/>
                <a:r>
                  <a:rPr lang="en-US" dirty="0" smtClean="0"/>
                  <a:t>The </a:t>
                </a:r>
                <a:r>
                  <a:rPr lang="en-US" dirty="0"/>
                  <a:t>current account is other than zero when income is different across periods</a:t>
                </a:r>
                <a:r>
                  <a:rPr lang="en-US" dirty="0" smtClean="0"/>
                  <a:t>.</a:t>
                </a:r>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207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21</a:t>
            </a:fld>
            <a:endParaRPr lang="pt-BR"/>
          </a:p>
        </p:txBody>
      </p:sp>
      <p:sp>
        <p:nvSpPr>
          <p:cNvPr id="4" name="Titre 3"/>
          <p:cNvSpPr>
            <a:spLocks noGrp="1"/>
          </p:cNvSpPr>
          <p:nvPr>
            <p:ph type="title"/>
          </p:nvPr>
        </p:nvSpPr>
        <p:spPr/>
        <p:txBody>
          <a:bodyPr/>
          <a:lstStyle/>
          <a:p>
            <a:r>
              <a:rPr lang="fr-FR" dirty="0" err="1" smtClean="0"/>
              <a:t>Current</a:t>
            </a:r>
            <a:r>
              <a:rPr lang="fr-FR" dirty="0" smtClean="0"/>
              <a:t> </a:t>
            </a:r>
            <a:r>
              <a:rPr lang="fr-FR" dirty="0" err="1" smtClean="0"/>
              <a:t>Account</a:t>
            </a:r>
            <a:endParaRPr lang="fr-FR" dirty="0"/>
          </a:p>
        </p:txBody>
      </p:sp>
    </p:spTree>
    <p:extLst>
      <p:ext uri="{BB962C8B-B14F-4D97-AF65-F5344CB8AC3E}">
        <p14:creationId xmlns:p14="http://schemas.microsoft.com/office/powerpoint/2010/main" val="986161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Espace réservé du contenu 8"/>
              <p:cNvSpPr>
                <a:spLocks noGrp="1"/>
              </p:cNvSpPr>
              <p:nvPr>
                <p:ph idx="1"/>
              </p:nvPr>
            </p:nvSpPr>
            <p:spPr/>
            <p:txBody>
              <a:bodyPr/>
              <a:lstStyle/>
              <a:p>
                <a:pPr marL="45720" indent="0">
                  <a:buNone/>
                </a:pPr>
                <a:r>
                  <a:rPr lang="fr-FR" dirty="0" smtClean="0"/>
                  <a:t>Borrower country: </a:t>
                </a:r>
                <a14:m>
                  <m:oMath xmlns:m="http://schemas.openxmlformats.org/officeDocument/2006/math">
                    <m:sSub>
                      <m:sSubPr>
                        <m:ctrlPr>
                          <a:rPr lang="fr-FR" i="1">
                            <a:latin typeface="Cambria Math"/>
                          </a:rPr>
                        </m:ctrlPr>
                      </m:sSubPr>
                      <m:e>
                        <m:r>
                          <a:rPr lang="en-US" i="1">
                            <a:latin typeface="Cambria Math"/>
                          </a:rPr>
                          <m:t>𝑌</m:t>
                        </m:r>
                      </m:e>
                      <m:sub>
                        <m:r>
                          <a:rPr lang="en-US" i="1">
                            <a:latin typeface="Cambria Math"/>
                          </a:rPr>
                          <m:t>1</m:t>
                        </m:r>
                      </m:sub>
                    </m:sSub>
                    <m:r>
                      <a:rPr lang="en-US" i="1">
                        <a:latin typeface="Cambria Math"/>
                      </a:rPr>
                      <m:t>&lt;</m:t>
                    </m:r>
                    <m:sSub>
                      <m:sSubPr>
                        <m:ctrlPr>
                          <a:rPr lang="fr-FR" i="1">
                            <a:latin typeface="Cambria Math"/>
                          </a:rPr>
                        </m:ctrlPr>
                      </m:sSubPr>
                      <m:e>
                        <m:r>
                          <a:rPr lang="en-US" i="1">
                            <a:latin typeface="Cambria Math"/>
                          </a:rPr>
                          <m:t>𝑌</m:t>
                        </m:r>
                      </m:e>
                      <m:sub>
                        <m:r>
                          <a:rPr lang="en-US" i="1">
                            <a:latin typeface="Cambria Math"/>
                          </a:rPr>
                          <m:t>2</m:t>
                        </m:r>
                      </m:sub>
                    </m:sSub>
                  </m:oMath>
                </a14:m>
                <a:r>
                  <a:rPr lang="fr-FR" dirty="0" smtClean="0"/>
                  <a:t> 		</a:t>
                </a:r>
                <a:r>
                  <a:rPr lang="fr-FR" dirty="0" err="1" smtClean="0"/>
                  <a:t>Lender</a:t>
                </a:r>
                <a:r>
                  <a:rPr lang="fr-FR" dirty="0" smtClean="0"/>
                  <a:t> country: </a:t>
                </a:r>
                <a14:m>
                  <m:oMath xmlns:m="http://schemas.openxmlformats.org/officeDocument/2006/math">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1</m:t>
                        </m:r>
                      </m:sub>
                    </m:sSub>
                    <m:r>
                      <a:rPr lang="fr-FR" b="0" i="1" smtClean="0">
                        <a:latin typeface="Cambria Math" panose="02040503050406030204" pitchFamily="18" charset="0"/>
                      </a:rPr>
                      <m:t>&gt;</m:t>
                    </m:r>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2</m:t>
                        </m:r>
                      </m:sub>
                    </m:sSub>
                  </m:oMath>
                </a14:m>
                <a:endParaRPr lang="fr-FR" dirty="0"/>
              </a:p>
            </p:txBody>
          </p:sp>
        </mc:Choice>
        <mc:Fallback xmlns="">
          <p:sp>
            <p:nvSpPr>
              <p:cNvPr id="9" name="Espace réservé du contenu 8"/>
              <p:cNvSpPr>
                <a:spLocks noGrp="1" noRot="1" noChangeAspect="1" noMove="1" noResize="1" noEditPoints="1" noAdjustHandles="1" noChangeArrowheads="1" noChangeShapeType="1" noTextEdit="1"/>
              </p:cNvSpPr>
              <p:nvPr>
                <p:ph idx="1"/>
              </p:nvPr>
            </p:nvSpPr>
            <p:spPr>
              <a:blipFill rotWithShape="0">
                <a:blip r:embed="rId2"/>
                <a:stretch>
                  <a:fillRect l="-145" t="-692"/>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22</a:t>
            </a:fld>
            <a:endParaRPr lang="pt-BR"/>
          </a:p>
        </p:txBody>
      </p:sp>
      <p:sp>
        <p:nvSpPr>
          <p:cNvPr id="8" name="Titre 7"/>
          <p:cNvSpPr>
            <a:spLocks noGrp="1"/>
          </p:cNvSpPr>
          <p:nvPr>
            <p:ph type="title"/>
          </p:nvPr>
        </p:nvSpPr>
        <p:spPr/>
        <p:txBody>
          <a:bodyPr/>
          <a:lstStyle/>
          <a:p>
            <a:r>
              <a:rPr lang="fr-FR" dirty="0" err="1" smtClean="0"/>
              <a:t>Borrower</a:t>
            </a:r>
            <a:r>
              <a:rPr lang="fr-FR" dirty="0" smtClean="0"/>
              <a:t> vs. </a:t>
            </a:r>
            <a:r>
              <a:rPr lang="fr-FR" dirty="0" err="1" smtClean="0"/>
              <a:t>Lender</a:t>
            </a:r>
            <a:r>
              <a:rPr lang="fr-FR" dirty="0" smtClean="0"/>
              <a:t> Country</a:t>
            </a:r>
            <a:endParaRPr lang="fr-FR" dirty="0"/>
          </a:p>
        </p:txBody>
      </p:sp>
      <p:pic>
        <p:nvPicPr>
          <p:cNvPr id="6" name="Image 5"/>
          <p:cNvPicPr>
            <a:picLocks noChangeAspect="1"/>
          </p:cNvPicPr>
          <p:nvPr/>
        </p:nvPicPr>
        <p:blipFill>
          <a:blip r:embed="rId3"/>
          <a:stretch>
            <a:fillRect/>
          </a:stretch>
        </p:blipFill>
        <p:spPr>
          <a:xfrm>
            <a:off x="467544" y="2924944"/>
            <a:ext cx="4031542" cy="3007009"/>
          </a:xfrm>
          <a:prstGeom prst="rect">
            <a:avLst/>
          </a:prstGeom>
        </p:spPr>
      </p:pic>
      <p:pic>
        <p:nvPicPr>
          <p:cNvPr id="7" name="Image 6"/>
          <p:cNvPicPr>
            <a:picLocks noChangeAspect="1"/>
          </p:cNvPicPr>
          <p:nvPr/>
        </p:nvPicPr>
        <p:blipFill>
          <a:blip r:embed="rId4"/>
          <a:stretch>
            <a:fillRect/>
          </a:stretch>
        </p:blipFill>
        <p:spPr>
          <a:xfrm>
            <a:off x="4860032" y="2934475"/>
            <a:ext cx="4012707" cy="2997478"/>
          </a:xfrm>
          <a:prstGeom prst="rect">
            <a:avLst/>
          </a:prstGeom>
        </p:spPr>
      </p:pic>
    </p:spTree>
    <p:extLst>
      <p:ext uri="{BB962C8B-B14F-4D97-AF65-F5344CB8AC3E}">
        <p14:creationId xmlns:p14="http://schemas.microsoft.com/office/powerpoint/2010/main" val="164716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Is it better to have a current-account deficit or surplus? </a:t>
            </a:r>
            <a:endParaRPr lang="en-US" dirty="0" smtClean="0"/>
          </a:p>
          <a:p>
            <a:endParaRPr lang="en-US" b="1" dirty="0" smtClean="0"/>
          </a:p>
          <a:p>
            <a:pPr lvl="1"/>
            <a:r>
              <a:rPr lang="en-US" dirty="0" smtClean="0"/>
              <a:t>For </a:t>
            </a:r>
            <a:r>
              <a:rPr lang="en-US" dirty="0"/>
              <a:t>a developing country that is growing quickly, the best strategy is to go into debt in the present. In the future, the country will have a greater income and be able to pay its debt without reducing its level of consumption. </a:t>
            </a:r>
            <a:endParaRPr lang="en-US" dirty="0" smtClean="0"/>
          </a:p>
          <a:p>
            <a:pPr lvl="1"/>
            <a:endParaRPr lang="en-US" dirty="0"/>
          </a:p>
          <a:p>
            <a:pPr lvl="1"/>
            <a:r>
              <a:rPr lang="en-US" dirty="0" smtClean="0"/>
              <a:t>For </a:t>
            </a:r>
            <a:r>
              <a:rPr lang="en-US" dirty="0"/>
              <a:t>a country that has attained a high level of development and is growing at smaller rates, the best strategy is to save so as to live from the income in the future.</a:t>
            </a:r>
            <a:endParaRPr lang="fr-FR" dirty="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23</a:t>
            </a:fld>
            <a:endParaRPr lang="pt-BR"/>
          </a:p>
        </p:txBody>
      </p:sp>
      <p:sp>
        <p:nvSpPr>
          <p:cNvPr id="4" name="Titre 3"/>
          <p:cNvSpPr>
            <a:spLocks noGrp="1"/>
          </p:cNvSpPr>
          <p:nvPr>
            <p:ph type="title"/>
          </p:nvPr>
        </p:nvSpPr>
        <p:spPr/>
        <p:txBody>
          <a:bodyPr/>
          <a:lstStyle/>
          <a:p>
            <a:r>
              <a:rPr lang="fr-FR" dirty="0" err="1" smtClean="0"/>
              <a:t>Borrower</a:t>
            </a:r>
            <a:r>
              <a:rPr lang="fr-FR" dirty="0" smtClean="0"/>
              <a:t> vs. </a:t>
            </a:r>
            <a:r>
              <a:rPr lang="fr-FR" dirty="0" err="1" smtClean="0"/>
              <a:t>Lender</a:t>
            </a:r>
            <a:r>
              <a:rPr lang="fr-FR" dirty="0" smtClean="0"/>
              <a:t> Country</a:t>
            </a:r>
            <a:endParaRPr lang="fr-FR" dirty="0"/>
          </a:p>
        </p:txBody>
      </p:sp>
    </p:spTree>
    <p:extLst>
      <p:ext uri="{BB962C8B-B14F-4D97-AF65-F5344CB8AC3E}">
        <p14:creationId xmlns:p14="http://schemas.microsoft.com/office/powerpoint/2010/main" val="48042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en-US" dirty="0"/>
              <a:t>Basic </a:t>
            </a:r>
            <a:r>
              <a:rPr lang="en-US" dirty="0" smtClean="0"/>
              <a:t>Hypotheses</a:t>
            </a:r>
            <a:endParaRPr lang="en-US" dirty="0"/>
          </a:p>
          <a:p>
            <a:r>
              <a:rPr lang="en-US" dirty="0" smtClean="0"/>
              <a:t>Consumption Smoothing</a:t>
            </a:r>
            <a:endParaRPr lang="en-US" dirty="0"/>
          </a:p>
          <a:p>
            <a:endParaRPr lang="en-US" dirty="0" smtClean="0"/>
          </a:p>
          <a:p>
            <a:r>
              <a:rPr lang="en-US" dirty="0" smtClean="0">
                <a:solidFill>
                  <a:schemeClr val="accent6">
                    <a:lumMod val="75000"/>
                  </a:schemeClr>
                </a:solidFill>
              </a:rPr>
              <a:t>Comparing </a:t>
            </a:r>
            <a:r>
              <a:rPr lang="en-US" dirty="0">
                <a:solidFill>
                  <a:schemeClr val="accent6">
                    <a:lumMod val="75000"/>
                  </a:schemeClr>
                </a:solidFill>
              </a:rPr>
              <a:t>with a Closed </a:t>
            </a:r>
            <a:r>
              <a:rPr lang="en-US" dirty="0" smtClean="0">
                <a:solidFill>
                  <a:schemeClr val="accent6">
                    <a:lumMod val="75000"/>
                  </a:schemeClr>
                </a:solidFill>
              </a:rPr>
              <a:t>Economy</a:t>
            </a:r>
            <a:endParaRPr lang="en-US" dirty="0">
              <a:solidFill>
                <a:schemeClr val="accent6">
                  <a:lumMod val="75000"/>
                </a:schemeClr>
              </a:solidFill>
            </a:endParaRPr>
          </a:p>
          <a:p>
            <a:pPr lvl="1"/>
            <a:r>
              <a:rPr lang="en-US" dirty="0"/>
              <a:t>Equilibrium Interest Rate in a Closed </a:t>
            </a:r>
            <a:r>
              <a:rPr lang="en-US" dirty="0" smtClean="0"/>
              <a:t>Economy</a:t>
            </a:r>
          </a:p>
          <a:p>
            <a:pPr lvl="1"/>
            <a:r>
              <a:rPr lang="en-US" dirty="0" smtClean="0"/>
              <a:t>Benefiting </a:t>
            </a:r>
            <a:r>
              <a:rPr lang="en-US" dirty="0"/>
              <a:t>from Access to International Markets </a:t>
            </a:r>
            <a:endParaRPr lang="en-US" dirty="0" smtClean="0"/>
          </a:p>
          <a:p>
            <a:endParaRPr lang="en-US" dirty="0" smtClean="0"/>
          </a:p>
          <a:p>
            <a:r>
              <a:rPr lang="en-US" dirty="0" smtClean="0"/>
              <a:t>How </a:t>
            </a:r>
            <a:r>
              <a:rPr lang="en-US" dirty="0"/>
              <a:t>Economic Shocks Affect the Current </a:t>
            </a:r>
            <a:r>
              <a:rPr lang="en-US" dirty="0" smtClean="0"/>
              <a:t>Account</a:t>
            </a:r>
          </a:p>
          <a:p>
            <a:endParaRPr lang="en-US" dirty="0" smtClean="0"/>
          </a:p>
          <a:p>
            <a:r>
              <a:rPr lang="en-US" dirty="0" smtClean="0"/>
              <a:t>Adding Government </a:t>
            </a:r>
          </a:p>
          <a:p>
            <a:endParaRPr lang="en-US" dirty="0" smtClean="0"/>
          </a:p>
          <a:p>
            <a:r>
              <a:rPr lang="en-US" dirty="0" smtClean="0"/>
              <a:t>The </a:t>
            </a:r>
            <a:r>
              <a:rPr lang="en-US" dirty="0"/>
              <a:t>Model with Production and </a:t>
            </a:r>
            <a:r>
              <a:rPr lang="en-US" dirty="0" smtClean="0"/>
              <a:t>Investment</a:t>
            </a:r>
          </a:p>
          <a:p>
            <a:endParaRPr lang="en-US" dirty="0" smtClean="0"/>
          </a:p>
          <a:p>
            <a:r>
              <a:rPr lang="en-US" dirty="0" smtClean="0"/>
              <a:t>The </a:t>
            </a:r>
            <a:r>
              <a:rPr lang="en-US" dirty="0"/>
              <a:t>Model and the World </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24</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2034986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To understand the benefit generated by participation in international markets, let us see what the economic allocation would be if the </a:t>
                </a:r>
                <a:r>
                  <a:rPr lang="en-US" dirty="0"/>
                  <a:t>economy were an autarchy. </a:t>
                </a:r>
                <a:endParaRPr lang="en-US" dirty="0" smtClean="0"/>
              </a:p>
              <a:p>
                <a:endParaRPr lang="en-US" dirty="0" smtClean="0"/>
              </a:p>
              <a:p>
                <a:r>
                  <a:rPr lang="en-US" dirty="0" smtClean="0"/>
                  <a:t>In a closed economy, consumption must equal endowment: </a:t>
                </a:r>
                <a14:m>
                  <m:oMath xmlns:m="http://schemas.openxmlformats.org/officeDocument/2006/math">
                    <m:sSub>
                      <m:sSubPr>
                        <m:ctrlPr>
                          <a:rPr lang="fr-FR" i="1">
                            <a:latin typeface="Cambria Math"/>
                          </a:rPr>
                        </m:ctrlPr>
                      </m:sSubPr>
                      <m:e>
                        <m:r>
                          <a:rPr lang="en-US" i="1">
                            <a:latin typeface="Cambria Math"/>
                          </a:rPr>
                          <m:t>𝐶</m:t>
                        </m:r>
                      </m:e>
                      <m:sub>
                        <m:r>
                          <a:rPr lang="en-US" i="1">
                            <a:latin typeface="Cambria Math"/>
                          </a:rPr>
                          <m:t>1</m:t>
                        </m:r>
                      </m:sub>
                    </m:sSub>
                    <m:r>
                      <a:rPr lang="en-US" i="1">
                        <a:latin typeface="Cambria Math"/>
                      </a:rPr>
                      <m:t>=</m:t>
                    </m:r>
                    <m:sSub>
                      <m:sSubPr>
                        <m:ctrlPr>
                          <a:rPr lang="fr-FR" i="1">
                            <a:latin typeface="Cambria Math"/>
                          </a:rPr>
                        </m:ctrlPr>
                      </m:sSubPr>
                      <m:e>
                        <m:r>
                          <a:rPr lang="en-US" i="1">
                            <a:latin typeface="Cambria Math"/>
                          </a:rPr>
                          <m:t>𝑌</m:t>
                        </m:r>
                      </m:e>
                      <m:sub>
                        <m:r>
                          <a:rPr lang="en-US" i="1">
                            <a:latin typeface="Cambria Math"/>
                          </a:rPr>
                          <m:t>1</m:t>
                        </m:r>
                      </m:sub>
                    </m:sSub>
                  </m:oMath>
                </a14:m>
                <a:r>
                  <a:rPr lang="en-US" dirty="0"/>
                  <a:t> and </a:t>
                </a:r>
                <a14:m>
                  <m:oMath xmlns:m="http://schemas.openxmlformats.org/officeDocument/2006/math">
                    <m:sSub>
                      <m:sSubPr>
                        <m:ctrlPr>
                          <a:rPr lang="fr-FR" i="1">
                            <a:latin typeface="Cambria Math"/>
                          </a:rPr>
                        </m:ctrlPr>
                      </m:sSubPr>
                      <m:e>
                        <m:r>
                          <a:rPr lang="en-US" i="1">
                            <a:latin typeface="Cambria Math"/>
                          </a:rPr>
                          <m:t>𝐶</m:t>
                        </m:r>
                      </m:e>
                      <m:sub>
                        <m:r>
                          <a:rPr lang="en-US" i="1">
                            <a:latin typeface="Cambria Math"/>
                          </a:rPr>
                          <m:t>2</m:t>
                        </m:r>
                      </m:sub>
                    </m:sSub>
                    <m:r>
                      <a:rPr lang="en-US" i="1">
                        <a:latin typeface="Cambria Math"/>
                      </a:rPr>
                      <m:t>=</m:t>
                    </m:r>
                    <m:sSub>
                      <m:sSubPr>
                        <m:ctrlPr>
                          <a:rPr lang="fr-FR" i="1">
                            <a:latin typeface="Cambria Math"/>
                          </a:rPr>
                        </m:ctrlPr>
                      </m:sSubPr>
                      <m:e>
                        <m:r>
                          <a:rPr lang="en-US" i="1">
                            <a:latin typeface="Cambria Math"/>
                          </a:rPr>
                          <m:t>𝑌</m:t>
                        </m:r>
                      </m:e>
                      <m:sub>
                        <m:r>
                          <a:rPr lang="en-US" i="1">
                            <a:latin typeface="Cambria Math"/>
                          </a:rPr>
                          <m:t>2</m:t>
                        </m:r>
                      </m:sub>
                    </m:sSub>
                  </m:oMath>
                </a14:m>
                <a:r>
                  <a:rPr lang="en-US" dirty="0"/>
                  <a:t>. </a:t>
                </a:r>
                <a:endParaRPr lang="fr-FR" dirty="0"/>
              </a:p>
              <a:p>
                <a:endParaRPr lang="en-US" dirty="0" smtClean="0"/>
              </a:p>
              <a:p>
                <a:r>
                  <a:rPr lang="en-US" dirty="0" smtClean="0"/>
                  <a:t>As in the open economy, consumers choose consumption so as </a:t>
                </a:r>
                <a:r>
                  <a:rPr lang="en-US" dirty="0"/>
                  <a:t>to maximize </a:t>
                </a:r>
                <a:r>
                  <a:rPr lang="en-US" dirty="0" smtClean="0"/>
                  <a:t>utility, </a:t>
                </a:r>
                <a:r>
                  <a:rPr lang="en-US" dirty="0"/>
                  <a:t>subject to </a:t>
                </a:r>
                <a:r>
                  <a:rPr lang="en-US" dirty="0" smtClean="0"/>
                  <a:t>budget </a:t>
                </a:r>
                <a:r>
                  <a:rPr lang="en-US" dirty="0"/>
                  <a:t>constraint. </a:t>
                </a:r>
                <a:endParaRPr lang="en-US" dirty="0" smtClean="0"/>
              </a:p>
              <a:p>
                <a:pPr lvl="1"/>
                <a:r>
                  <a:rPr lang="en-US" dirty="0" smtClean="0"/>
                  <a:t>The </a:t>
                </a:r>
                <a:r>
                  <a:rPr lang="en-US" dirty="0"/>
                  <a:t>budget constraint in a closed economy </a:t>
                </a:r>
                <a:r>
                  <a:rPr lang="en-US" dirty="0" smtClean="0"/>
                  <a:t>is like the one of an open economy, </a:t>
                </a:r>
                <a:r>
                  <a:rPr lang="en-US" dirty="0"/>
                  <a:t>with the difference that </a:t>
                </a:r>
                <a:r>
                  <a:rPr lang="en-US" dirty="0" smtClean="0"/>
                  <a:t>they face a domestic interest rate </a:t>
                </a:r>
                <a14:m>
                  <m:oMath xmlns:m="http://schemas.openxmlformats.org/officeDocument/2006/math">
                    <m:sSup>
                      <m:sSupPr>
                        <m:ctrlPr>
                          <a:rPr lang="fr-FR" i="1">
                            <a:latin typeface="Cambria Math"/>
                          </a:rPr>
                        </m:ctrlPr>
                      </m:sSupPr>
                      <m:e>
                        <m:r>
                          <a:rPr lang="en-US" i="1">
                            <a:latin typeface="Cambria Math"/>
                          </a:rPr>
                          <m:t>𝑟</m:t>
                        </m:r>
                      </m:e>
                      <m:sup>
                        <m:r>
                          <a:rPr lang="en-US" i="1">
                            <a:latin typeface="Cambria Math"/>
                          </a:rPr>
                          <m:t>𝐴</m:t>
                        </m:r>
                      </m:sup>
                    </m:sSup>
                  </m:oMath>
                </a14:m>
                <a:r>
                  <a:rPr lang="fr-FR" dirty="0" smtClean="0"/>
                  <a:t>.</a:t>
                </a:r>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145"/>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25</a:t>
            </a:fld>
            <a:endParaRPr lang="pt-BR"/>
          </a:p>
        </p:txBody>
      </p:sp>
      <p:sp>
        <p:nvSpPr>
          <p:cNvPr id="4" name="Titre 3"/>
          <p:cNvSpPr>
            <a:spLocks noGrp="1"/>
          </p:cNvSpPr>
          <p:nvPr>
            <p:ph type="title"/>
          </p:nvPr>
        </p:nvSpPr>
        <p:spPr/>
        <p:txBody>
          <a:bodyPr/>
          <a:lstStyle/>
          <a:p>
            <a:r>
              <a:rPr lang="fr-FR" dirty="0" err="1"/>
              <a:t>Comparing</a:t>
            </a:r>
            <a:r>
              <a:rPr lang="fr-FR" dirty="0"/>
              <a:t> </a:t>
            </a:r>
            <a:r>
              <a:rPr lang="fr-FR" dirty="0" err="1"/>
              <a:t>with</a:t>
            </a:r>
            <a:r>
              <a:rPr lang="fr-FR" dirty="0"/>
              <a:t> </a:t>
            </a:r>
            <a:r>
              <a:rPr lang="fr-FR" dirty="0" smtClean="0"/>
              <a:t>a </a:t>
            </a:r>
            <a:r>
              <a:rPr lang="fr-FR" dirty="0" err="1" smtClean="0"/>
              <a:t>Closed</a:t>
            </a:r>
            <a:r>
              <a:rPr lang="fr-FR" dirty="0" smtClean="0"/>
              <a:t> </a:t>
            </a:r>
            <a:r>
              <a:rPr lang="fr-FR" dirty="0" err="1" smtClean="0"/>
              <a:t>Economy</a:t>
            </a:r>
            <a:endParaRPr lang="fr-FR" dirty="0"/>
          </a:p>
        </p:txBody>
      </p:sp>
    </p:spTree>
    <p:extLst>
      <p:ext uri="{BB962C8B-B14F-4D97-AF65-F5344CB8AC3E}">
        <p14:creationId xmlns:p14="http://schemas.microsoft.com/office/powerpoint/2010/main" val="2493084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a:t>What is the equilibrium rate of interest in an autarchy? </a:t>
                </a:r>
                <a:endParaRPr lang="en-US" dirty="0" smtClean="0"/>
              </a:p>
              <a:p>
                <a:endParaRPr lang="en-US" dirty="0" smtClean="0"/>
              </a:p>
              <a:p>
                <a:r>
                  <a:rPr lang="en-US" dirty="0" smtClean="0"/>
                  <a:t>With identical individuals, </a:t>
                </a:r>
                <a:r>
                  <a:rPr lang="en-US" dirty="0"/>
                  <a:t>the only way to not have aggregated debt nor savings is for each of the individuals to consume exactly their </a:t>
                </a:r>
                <a:r>
                  <a:rPr lang="en-US" dirty="0" smtClean="0"/>
                  <a:t>endowment each </a:t>
                </a:r>
                <a:r>
                  <a:rPr lang="en-US" dirty="0"/>
                  <a:t>period. </a:t>
                </a:r>
                <a:endParaRPr lang="en-US" dirty="0" smtClean="0"/>
              </a:p>
              <a:p>
                <a:endParaRPr lang="en-US" dirty="0" smtClean="0"/>
              </a:p>
              <a:p>
                <a:r>
                  <a:rPr lang="en-US" dirty="0" smtClean="0"/>
                  <a:t>The </a:t>
                </a:r>
                <a:r>
                  <a:rPr lang="en-US" dirty="0"/>
                  <a:t>equilibrium </a:t>
                </a:r>
                <a:r>
                  <a:rPr lang="en-US" dirty="0" smtClean="0"/>
                  <a:t>interest rate in </a:t>
                </a:r>
                <a:r>
                  <a:rPr lang="en-US" dirty="0"/>
                  <a:t>an autarchy is that which </a:t>
                </a:r>
                <a:r>
                  <a:rPr lang="en-US" dirty="0" smtClean="0"/>
                  <a:t>encourages each </a:t>
                </a:r>
                <a:r>
                  <a:rPr lang="en-US" dirty="0"/>
                  <a:t>one to choose to </a:t>
                </a:r>
                <a:r>
                  <a:rPr lang="en-US" dirty="0" smtClean="0"/>
                  <a:t>consume </a:t>
                </a:r>
                <a:r>
                  <a:rPr lang="en-US" dirty="0"/>
                  <a:t>their </a:t>
                </a:r>
                <a:r>
                  <a:rPr lang="en-US" dirty="0" smtClean="0"/>
                  <a:t>endowment each </a:t>
                </a:r>
                <a:r>
                  <a:rPr lang="en-US" dirty="0"/>
                  <a:t>period. </a:t>
                </a:r>
                <a:endParaRPr lang="en-US" dirty="0" smtClean="0"/>
              </a:p>
              <a:p>
                <a:endParaRPr lang="en-US" dirty="0" smtClean="0"/>
              </a:p>
              <a:p>
                <a:r>
                  <a:rPr lang="fr-FR" dirty="0" err="1" smtClean="0"/>
                  <a:t>Substituting</a:t>
                </a:r>
                <a:r>
                  <a:rPr lang="fr-FR" dirty="0" smtClean="0"/>
                  <a:t> </a:t>
                </a:r>
                <a14:m>
                  <m:oMath xmlns:m="http://schemas.openxmlformats.org/officeDocument/2006/math">
                    <m:sSub>
                      <m:sSubPr>
                        <m:ctrlPr>
                          <a:rPr lang="fr-FR" i="1">
                            <a:latin typeface="Cambria Math"/>
                          </a:rPr>
                        </m:ctrlPr>
                      </m:sSubPr>
                      <m:e>
                        <m:r>
                          <a:rPr lang="en-US" i="1">
                            <a:latin typeface="Cambria Math"/>
                          </a:rPr>
                          <m:t>𝐶</m:t>
                        </m:r>
                      </m:e>
                      <m:sub>
                        <m:r>
                          <a:rPr lang="en-US" i="1">
                            <a:latin typeface="Cambria Math"/>
                          </a:rPr>
                          <m:t>1</m:t>
                        </m:r>
                      </m:sub>
                    </m:sSub>
                    <m:r>
                      <a:rPr lang="en-US" i="1">
                        <a:latin typeface="Cambria Math"/>
                      </a:rPr>
                      <m:t>=</m:t>
                    </m:r>
                    <m:sSub>
                      <m:sSubPr>
                        <m:ctrlPr>
                          <a:rPr lang="fr-FR" i="1">
                            <a:latin typeface="Cambria Math"/>
                          </a:rPr>
                        </m:ctrlPr>
                      </m:sSubPr>
                      <m:e>
                        <m:r>
                          <a:rPr lang="en-US" i="1">
                            <a:latin typeface="Cambria Math"/>
                          </a:rPr>
                          <m:t>𝑌</m:t>
                        </m:r>
                      </m:e>
                      <m:sub>
                        <m:r>
                          <a:rPr lang="en-US" i="1">
                            <a:latin typeface="Cambria Math"/>
                          </a:rPr>
                          <m:t>1</m:t>
                        </m:r>
                      </m:sub>
                    </m:sSub>
                  </m:oMath>
                </a14:m>
                <a:r>
                  <a:rPr lang="en-US" dirty="0"/>
                  <a:t> and </a:t>
                </a:r>
                <a14:m>
                  <m:oMath xmlns:m="http://schemas.openxmlformats.org/officeDocument/2006/math">
                    <m:sSub>
                      <m:sSubPr>
                        <m:ctrlPr>
                          <a:rPr lang="fr-FR" i="1">
                            <a:latin typeface="Cambria Math"/>
                          </a:rPr>
                        </m:ctrlPr>
                      </m:sSubPr>
                      <m:e>
                        <m:r>
                          <a:rPr lang="en-US" i="1">
                            <a:latin typeface="Cambria Math"/>
                          </a:rPr>
                          <m:t>𝐶</m:t>
                        </m:r>
                      </m:e>
                      <m:sub>
                        <m:r>
                          <a:rPr lang="en-US" i="1">
                            <a:latin typeface="Cambria Math"/>
                          </a:rPr>
                          <m:t>2</m:t>
                        </m:r>
                      </m:sub>
                    </m:sSub>
                    <m:r>
                      <a:rPr lang="en-US" i="1">
                        <a:latin typeface="Cambria Math"/>
                      </a:rPr>
                      <m:t>=</m:t>
                    </m:r>
                    <m:sSub>
                      <m:sSubPr>
                        <m:ctrlPr>
                          <a:rPr lang="fr-FR" i="1">
                            <a:latin typeface="Cambria Math"/>
                          </a:rPr>
                        </m:ctrlPr>
                      </m:sSubPr>
                      <m:e>
                        <m:r>
                          <a:rPr lang="en-US" i="1">
                            <a:latin typeface="Cambria Math"/>
                          </a:rPr>
                          <m:t>𝑌</m:t>
                        </m:r>
                      </m:e>
                      <m:sub>
                        <m:r>
                          <a:rPr lang="en-US" i="1">
                            <a:latin typeface="Cambria Math"/>
                          </a:rPr>
                          <m:t>2</m:t>
                        </m:r>
                      </m:sub>
                    </m:sSub>
                  </m:oMath>
                </a14:m>
                <a:r>
                  <a:rPr lang="en-US" dirty="0"/>
                  <a:t> in the Euler </a:t>
                </a:r>
                <a:r>
                  <a:rPr lang="en-US" dirty="0" smtClean="0"/>
                  <a:t>equation, we get:</a:t>
                </a:r>
                <a:endParaRPr lang="fr-FR" dirty="0"/>
              </a:p>
              <a:p>
                <a:pPr marL="45720" indent="0">
                  <a:buNone/>
                </a:pPr>
                <a:endParaRPr lang="fr-FR" dirty="0"/>
              </a:p>
              <a:p>
                <a:pPr marL="45720" indent="0">
                  <a:buNone/>
                </a:pPr>
                <a14:m>
                  <m:oMathPara xmlns:m="http://schemas.openxmlformats.org/officeDocument/2006/math">
                    <m:oMathParaPr>
                      <m:jc m:val="centerGroup"/>
                    </m:oMathParaPr>
                    <m:oMath xmlns:m="http://schemas.openxmlformats.org/officeDocument/2006/math">
                      <m:f>
                        <m:fPr>
                          <m:ctrlPr>
                            <a:rPr lang="fr-FR" i="1">
                              <a:latin typeface="Cambria Math"/>
                            </a:rPr>
                          </m:ctrlPr>
                        </m:fPr>
                        <m:num>
                          <m:sSup>
                            <m:sSupPr>
                              <m:ctrlPr>
                                <a:rPr lang="fr-FR" i="1">
                                  <a:latin typeface="Cambria Math"/>
                                </a:rPr>
                              </m:ctrlPr>
                            </m:sSupPr>
                            <m:e>
                              <m:r>
                                <a:rPr lang="en-US" i="1">
                                  <a:latin typeface="Cambria Math"/>
                                </a:rPr>
                                <m:t>𝑢</m:t>
                              </m:r>
                            </m:e>
                            <m:sup>
                              <m:r>
                                <a:rPr lang="en-US" i="1">
                                  <a:latin typeface="Cambria Math"/>
                                </a:rPr>
                                <m:t>′</m:t>
                              </m:r>
                            </m:sup>
                          </m:sSup>
                          <m:d>
                            <m:dPr>
                              <m:ctrlPr>
                                <a:rPr lang="fr-FR" i="1">
                                  <a:latin typeface="Cambria Math"/>
                                </a:rPr>
                              </m:ctrlPr>
                            </m:dPr>
                            <m:e>
                              <m:sSub>
                                <m:sSubPr>
                                  <m:ctrlPr>
                                    <a:rPr lang="fr-FR" i="1">
                                      <a:latin typeface="Cambria Math"/>
                                    </a:rPr>
                                  </m:ctrlPr>
                                </m:sSubPr>
                                <m:e>
                                  <m:r>
                                    <a:rPr lang="en-US" i="1">
                                      <a:latin typeface="Cambria Math"/>
                                    </a:rPr>
                                    <m:t>𝑌</m:t>
                                  </m:r>
                                </m:e>
                                <m:sub>
                                  <m:r>
                                    <a:rPr lang="en-US" i="1">
                                      <a:latin typeface="Cambria Math"/>
                                    </a:rPr>
                                    <m:t>1</m:t>
                                  </m:r>
                                </m:sub>
                              </m:sSub>
                            </m:e>
                          </m:d>
                        </m:num>
                        <m:den>
                          <m:r>
                            <a:rPr lang="en-US" i="1">
                              <a:latin typeface="Cambria Math"/>
                            </a:rPr>
                            <m:t>𝛽</m:t>
                          </m:r>
                          <m:sSup>
                            <m:sSupPr>
                              <m:ctrlPr>
                                <a:rPr lang="fr-FR" i="1">
                                  <a:latin typeface="Cambria Math"/>
                                </a:rPr>
                              </m:ctrlPr>
                            </m:sSupPr>
                            <m:e>
                              <m:r>
                                <a:rPr lang="en-US" i="1">
                                  <a:latin typeface="Cambria Math"/>
                                </a:rPr>
                                <m:t>𝑢</m:t>
                              </m:r>
                            </m:e>
                            <m:sup>
                              <m:r>
                                <a:rPr lang="en-US" i="1">
                                  <a:latin typeface="Cambria Math"/>
                                </a:rPr>
                                <m:t>′</m:t>
                              </m:r>
                            </m:sup>
                          </m:sSup>
                          <m:d>
                            <m:dPr>
                              <m:ctrlPr>
                                <a:rPr lang="fr-FR" i="1">
                                  <a:latin typeface="Cambria Math"/>
                                </a:rPr>
                              </m:ctrlPr>
                            </m:dPr>
                            <m:e>
                              <m:sSub>
                                <m:sSubPr>
                                  <m:ctrlPr>
                                    <a:rPr lang="fr-FR" i="1">
                                      <a:latin typeface="Cambria Math"/>
                                    </a:rPr>
                                  </m:ctrlPr>
                                </m:sSubPr>
                                <m:e>
                                  <m:r>
                                    <a:rPr lang="en-US" i="1">
                                      <a:latin typeface="Cambria Math"/>
                                    </a:rPr>
                                    <m:t>𝑌</m:t>
                                  </m:r>
                                </m:e>
                                <m:sub>
                                  <m:r>
                                    <a:rPr lang="en-US" i="1">
                                      <a:latin typeface="Cambria Math"/>
                                    </a:rPr>
                                    <m:t>2</m:t>
                                  </m:r>
                                </m:sub>
                              </m:sSub>
                            </m:e>
                          </m:d>
                        </m:den>
                      </m:f>
                      <m:r>
                        <a:rPr lang="en-US" i="1">
                          <a:latin typeface="Cambria Math"/>
                        </a:rPr>
                        <m:t>=1+</m:t>
                      </m:r>
                      <m:sSup>
                        <m:sSupPr>
                          <m:ctrlPr>
                            <a:rPr lang="fr-FR" i="1">
                              <a:latin typeface="Cambria Math"/>
                            </a:rPr>
                          </m:ctrlPr>
                        </m:sSupPr>
                        <m:e>
                          <m:r>
                            <a:rPr lang="en-US" i="1">
                              <a:latin typeface="Cambria Math"/>
                            </a:rPr>
                            <m:t>𝑟</m:t>
                          </m:r>
                        </m:e>
                        <m:sup>
                          <m:r>
                            <a:rPr lang="en-US" i="1">
                              <a:latin typeface="Cambria Math"/>
                            </a:rPr>
                            <m:t>𝐴</m:t>
                          </m:r>
                        </m:sup>
                      </m:sSup>
                    </m:oMath>
                  </m:oMathPara>
                </a14:m>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1377"/>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26</a:t>
            </a:fld>
            <a:endParaRPr lang="pt-BR"/>
          </a:p>
        </p:txBody>
      </p:sp>
      <p:sp>
        <p:nvSpPr>
          <p:cNvPr id="4" name="Titre 3"/>
          <p:cNvSpPr>
            <a:spLocks noGrp="1"/>
          </p:cNvSpPr>
          <p:nvPr>
            <p:ph type="title"/>
          </p:nvPr>
        </p:nvSpPr>
        <p:spPr/>
        <p:txBody>
          <a:bodyPr/>
          <a:lstStyle/>
          <a:p>
            <a:r>
              <a:rPr lang="fr-FR" dirty="0" err="1" smtClean="0"/>
              <a:t>Interest</a:t>
            </a:r>
            <a:r>
              <a:rPr lang="fr-FR" dirty="0" smtClean="0"/>
              <a:t> Rate in a </a:t>
            </a:r>
            <a:r>
              <a:rPr lang="fr-FR" dirty="0" err="1" smtClean="0"/>
              <a:t>Closed</a:t>
            </a:r>
            <a:r>
              <a:rPr lang="fr-FR" dirty="0" smtClean="0"/>
              <a:t> </a:t>
            </a:r>
            <a:r>
              <a:rPr lang="fr-FR" dirty="0" err="1" smtClean="0"/>
              <a:t>Economy</a:t>
            </a:r>
            <a:endParaRPr lang="fr-FR" dirty="0"/>
          </a:p>
        </p:txBody>
      </p:sp>
    </p:spTree>
    <p:extLst>
      <p:ext uri="{BB962C8B-B14F-4D97-AF65-F5344CB8AC3E}">
        <p14:creationId xmlns:p14="http://schemas.microsoft.com/office/powerpoint/2010/main" val="2083983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27</a:t>
            </a:fld>
            <a:endParaRPr lang="pt-BR"/>
          </a:p>
        </p:txBody>
      </p:sp>
      <p:sp>
        <p:nvSpPr>
          <p:cNvPr id="4" name="Titre 3"/>
          <p:cNvSpPr>
            <a:spLocks noGrp="1"/>
          </p:cNvSpPr>
          <p:nvPr>
            <p:ph type="title"/>
          </p:nvPr>
        </p:nvSpPr>
        <p:spPr/>
        <p:txBody>
          <a:bodyPr/>
          <a:lstStyle/>
          <a:p>
            <a:r>
              <a:rPr lang="fr-FR" dirty="0" err="1" smtClean="0"/>
              <a:t>Borrower</a:t>
            </a:r>
            <a:r>
              <a:rPr lang="fr-FR" dirty="0" smtClean="0"/>
              <a:t> Country</a:t>
            </a:r>
            <a:endParaRPr lang="fr-FR" dirty="0"/>
          </a:p>
        </p:txBody>
      </p:sp>
      <p:pic>
        <p:nvPicPr>
          <p:cNvPr id="5" name="Espace réservé du contenu 4"/>
          <p:cNvPicPr>
            <a:picLocks noGrp="1" noChangeAspect="1"/>
          </p:cNvPicPr>
          <p:nvPr>
            <p:ph idx="4294967295"/>
          </p:nvPr>
        </p:nvPicPr>
        <p:blipFill>
          <a:blip r:embed="rId2"/>
          <a:stretch>
            <a:fillRect/>
          </a:stretch>
        </p:blipFill>
        <p:spPr>
          <a:xfrm>
            <a:off x="1979712" y="1948180"/>
            <a:ext cx="5348287" cy="4406900"/>
          </a:xfrm>
          <a:prstGeom prst="rect">
            <a:avLst/>
          </a:prstGeom>
        </p:spPr>
      </p:pic>
    </p:spTree>
    <p:extLst>
      <p:ext uri="{BB962C8B-B14F-4D97-AF65-F5344CB8AC3E}">
        <p14:creationId xmlns:p14="http://schemas.microsoft.com/office/powerpoint/2010/main" val="522813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1727126" y="1948180"/>
            <a:ext cx="5689008" cy="4406900"/>
          </a:xfrm>
          <a:prstGeom prst="rect">
            <a:avLst/>
          </a:prstGeom>
        </p:spPr>
      </p:pic>
      <p:sp>
        <p:nvSpPr>
          <p:cNvPr id="3" name="Espace réservé du numéro de diapositive 2"/>
          <p:cNvSpPr>
            <a:spLocks noGrp="1"/>
          </p:cNvSpPr>
          <p:nvPr>
            <p:ph type="sldNum" sz="quarter" idx="12"/>
          </p:nvPr>
        </p:nvSpPr>
        <p:spPr/>
        <p:txBody>
          <a:bodyPr/>
          <a:lstStyle/>
          <a:p>
            <a:fld id="{D2D54FD4-E6A3-4A1F-8C5C-1619D1E75EAA}" type="slidenum">
              <a:rPr lang="pt-BR" smtClean="0"/>
              <a:t>28</a:t>
            </a:fld>
            <a:endParaRPr lang="pt-BR"/>
          </a:p>
        </p:txBody>
      </p:sp>
      <p:sp>
        <p:nvSpPr>
          <p:cNvPr id="4" name="Titre 3"/>
          <p:cNvSpPr>
            <a:spLocks noGrp="1"/>
          </p:cNvSpPr>
          <p:nvPr>
            <p:ph type="title"/>
          </p:nvPr>
        </p:nvSpPr>
        <p:spPr/>
        <p:txBody>
          <a:bodyPr/>
          <a:lstStyle/>
          <a:p>
            <a:r>
              <a:rPr lang="fr-FR" dirty="0" err="1" smtClean="0"/>
              <a:t>Lender</a:t>
            </a:r>
            <a:r>
              <a:rPr lang="fr-FR" dirty="0" smtClean="0"/>
              <a:t> Country</a:t>
            </a:r>
            <a:endParaRPr lang="fr-FR" dirty="0"/>
          </a:p>
        </p:txBody>
      </p:sp>
    </p:spTree>
    <p:extLst>
      <p:ext uri="{BB962C8B-B14F-4D97-AF65-F5344CB8AC3E}">
        <p14:creationId xmlns:p14="http://schemas.microsoft.com/office/powerpoint/2010/main" val="3183345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For </a:t>
            </a:r>
            <a:r>
              <a:rPr lang="en-US" dirty="0"/>
              <a:t>a </a:t>
            </a:r>
            <a:r>
              <a:rPr lang="en-US" dirty="0" smtClean="0"/>
              <a:t>borrower country, </a:t>
            </a:r>
            <a:r>
              <a:rPr lang="en-US" dirty="0"/>
              <a:t>the slope of the indifference curve that passes through the endowment point is higher than the international interest rate. </a:t>
            </a:r>
            <a:endParaRPr lang="en-US" dirty="0" smtClean="0"/>
          </a:p>
          <a:p>
            <a:pPr lvl="1"/>
            <a:endParaRPr lang="en-US" dirty="0" smtClean="0"/>
          </a:p>
          <a:p>
            <a:pPr lvl="1"/>
            <a:r>
              <a:rPr lang="en-US" dirty="0" smtClean="0"/>
              <a:t>The </a:t>
            </a:r>
            <a:r>
              <a:rPr lang="en-US" dirty="0"/>
              <a:t>current interest rate in autarky is higher than the international interest </a:t>
            </a:r>
            <a:r>
              <a:rPr lang="en-US" dirty="0" smtClean="0"/>
              <a:t>rate</a:t>
            </a:r>
          </a:p>
          <a:p>
            <a:pPr lvl="1"/>
            <a:endParaRPr lang="en-US" dirty="0" smtClean="0"/>
          </a:p>
          <a:p>
            <a:pPr lvl="1"/>
            <a:r>
              <a:rPr lang="en-US" dirty="0" smtClean="0"/>
              <a:t>Intuition: since </a:t>
            </a:r>
            <a:r>
              <a:rPr lang="en-US" dirty="0"/>
              <a:t>consumers would choose to borrow in the first period if they had access to the international capitals market, they should face a higher cost to do so, that is, a higher interest rate, to choose not to borrow while in autarky. </a:t>
            </a:r>
            <a:endParaRPr lang="en-US" dirty="0" smtClean="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29</a:t>
            </a:fld>
            <a:endParaRPr lang="pt-BR"/>
          </a:p>
        </p:txBody>
      </p:sp>
      <p:sp>
        <p:nvSpPr>
          <p:cNvPr id="4" name="Titre 3"/>
          <p:cNvSpPr>
            <a:spLocks noGrp="1"/>
          </p:cNvSpPr>
          <p:nvPr>
            <p:ph type="title"/>
          </p:nvPr>
        </p:nvSpPr>
        <p:spPr/>
        <p:txBody>
          <a:bodyPr/>
          <a:lstStyle/>
          <a:p>
            <a:r>
              <a:rPr lang="fr-FR" dirty="0" err="1" smtClean="0"/>
              <a:t>Interest</a:t>
            </a:r>
            <a:r>
              <a:rPr lang="fr-FR" dirty="0" smtClean="0"/>
              <a:t> rate </a:t>
            </a:r>
            <a:br>
              <a:rPr lang="fr-FR" dirty="0" smtClean="0"/>
            </a:br>
            <a:r>
              <a:rPr lang="fr-FR" dirty="0" smtClean="0"/>
              <a:t>in the </a:t>
            </a:r>
            <a:r>
              <a:rPr lang="fr-FR" dirty="0" err="1" smtClean="0"/>
              <a:t>Closed</a:t>
            </a:r>
            <a:r>
              <a:rPr lang="fr-FR" dirty="0" smtClean="0"/>
              <a:t> </a:t>
            </a:r>
            <a:r>
              <a:rPr lang="fr-FR" dirty="0" err="1" smtClean="0"/>
              <a:t>Economy</a:t>
            </a:r>
            <a:endParaRPr lang="fr-FR" dirty="0"/>
          </a:p>
        </p:txBody>
      </p:sp>
    </p:spTree>
    <p:extLst>
      <p:ext uri="{BB962C8B-B14F-4D97-AF65-F5344CB8AC3E}">
        <p14:creationId xmlns:p14="http://schemas.microsoft.com/office/powerpoint/2010/main" val="2977785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en-US" dirty="0"/>
              <a:t>Is it better to have a current-account deficit or surplus? </a:t>
            </a:r>
            <a:endParaRPr lang="en-US" dirty="0" smtClean="0"/>
          </a:p>
          <a:p>
            <a:r>
              <a:rPr lang="en-US" dirty="0" smtClean="0"/>
              <a:t>How </a:t>
            </a:r>
            <a:r>
              <a:rPr lang="en-US" dirty="0"/>
              <a:t>does an income shock, such as a change in international export prices, affect the current-account balance of a country? </a:t>
            </a:r>
            <a:endParaRPr lang="en-US" dirty="0" smtClean="0"/>
          </a:p>
          <a:p>
            <a:r>
              <a:rPr lang="en-US" dirty="0" smtClean="0"/>
              <a:t>Therefore</a:t>
            </a:r>
            <a:r>
              <a:rPr lang="en-US" dirty="0"/>
              <a:t>, the answer to this and other similar questions depends on the investment and savings decisions made by individuals, and how these decisions are affected by economic shocks. </a:t>
            </a:r>
            <a:endParaRPr lang="en-US" dirty="0" smtClean="0"/>
          </a:p>
          <a:p>
            <a:r>
              <a:rPr lang="en-US" dirty="0" smtClean="0"/>
              <a:t>The </a:t>
            </a:r>
            <a:r>
              <a:rPr lang="en-US" dirty="0"/>
              <a:t>intertemporal model of current-account adjustment does exactly that: it studies the optimum choices for savings and investment in a country, and the current account is the result of these choices.</a:t>
            </a:r>
            <a:endParaRPr lang="fr-FR" dirty="0"/>
          </a:p>
          <a:p>
            <a:endParaRPr lang="fr-FR" dirty="0"/>
          </a:p>
          <a:p>
            <a:endParaRPr lang="pt-BR" dirty="0"/>
          </a:p>
        </p:txBody>
      </p:sp>
      <p:sp>
        <p:nvSpPr>
          <p:cNvPr id="2" name="Título 1"/>
          <p:cNvSpPr>
            <a:spLocks noGrp="1"/>
          </p:cNvSpPr>
          <p:nvPr>
            <p:ph type="title"/>
          </p:nvPr>
        </p:nvSpPr>
        <p:spPr/>
        <p:txBody>
          <a:bodyPr/>
          <a:lstStyle/>
          <a:p>
            <a:r>
              <a:rPr lang="pt-BR" dirty="0" err="1" smtClean="0"/>
              <a:t>Introduction</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3</a:t>
            </a:fld>
            <a:endParaRPr lang="pt-BR"/>
          </a:p>
        </p:txBody>
      </p:sp>
    </p:spTree>
    <p:extLst>
      <p:ext uri="{BB962C8B-B14F-4D97-AF65-F5344CB8AC3E}">
        <p14:creationId xmlns:p14="http://schemas.microsoft.com/office/powerpoint/2010/main" val="4123257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pPr lvl="1"/>
            <a:endParaRPr lang="en-US" dirty="0" smtClean="0"/>
          </a:p>
          <a:p>
            <a:r>
              <a:rPr lang="en-US" dirty="0"/>
              <a:t>For a lender country, </a:t>
            </a:r>
            <a:r>
              <a:rPr lang="en-US" dirty="0" smtClean="0"/>
              <a:t>interest </a:t>
            </a:r>
            <a:r>
              <a:rPr lang="en-US" dirty="0"/>
              <a:t>rate in autarky is lower than the international interest rate. </a:t>
            </a:r>
            <a:endParaRPr lang="en-US" dirty="0" smtClean="0"/>
          </a:p>
          <a:p>
            <a:pPr lvl="1"/>
            <a:endParaRPr lang="en-US" dirty="0" smtClean="0"/>
          </a:p>
          <a:p>
            <a:pPr lvl="1"/>
            <a:r>
              <a:rPr lang="en-US" dirty="0" smtClean="0"/>
              <a:t>A </a:t>
            </a:r>
            <a:r>
              <a:rPr lang="en-US" dirty="0"/>
              <a:t>creditor country is relatively abundant in present output compared to the rest of the world and, therefore, </a:t>
            </a:r>
            <a:r>
              <a:rPr lang="en-US" i="1" dirty="0"/>
              <a:t>exports</a:t>
            </a:r>
            <a:r>
              <a:rPr lang="en-US" dirty="0"/>
              <a:t> present consumption and </a:t>
            </a:r>
            <a:r>
              <a:rPr lang="en-US" i="1" dirty="0"/>
              <a:t>imports</a:t>
            </a:r>
            <a:r>
              <a:rPr lang="en-US" dirty="0"/>
              <a:t> future consumption.</a:t>
            </a:r>
            <a:endParaRPr lang="fr-FR" dirty="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30</a:t>
            </a:fld>
            <a:endParaRPr lang="pt-BR"/>
          </a:p>
        </p:txBody>
      </p:sp>
      <p:sp>
        <p:nvSpPr>
          <p:cNvPr id="4" name="Titre 3"/>
          <p:cNvSpPr>
            <a:spLocks noGrp="1"/>
          </p:cNvSpPr>
          <p:nvPr>
            <p:ph type="title"/>
          </p:nvPr>
        </p:nvSpPr>
        <p:spPr/>
        <p:txBody>
          <a:bodyPr/>
          <a:lstStyle/>
          <a:p>
            <a:r>
              <a:rPr lang="fr-FR" dirty="0" err="1" smtClean="0"/>
              <a:t>Interest</a:t>
            </a:r>
            <a:r>
              <a:rPr lang="fr-FR" dirty="0" smtClean="0"/>
              <a:t> rate </a:t>
            </a:r>
            <a:br>
              <a:rPr lang="fr-FR" dirty="0" smtClean="0"/>
            </a:br>
            <a:r>
              <a:rPr lang="fr-FR" dirty="0" smtClean="0"/>
              <a:t>in the </a:t>
            </a:r>
            <a:r>
              <a:rPr lang="fr-FR" dirty="0" err="1" smtClean="0"/>
              <a:t>Closed</a:t>
            </a:r>
            <a:r>
              <a:rPr lang="fr-FR" dirty="0" smtClean="0"/>
              <a:t> </a:t>
            </a:r>
            <a:r>
              <a:rPr lang="fr-FR" dirty="0" err="1" smtClean="0"/>
              <a:t>Economy</a:t>
            </a:r>
            <a:endParaRPr lang="fr-FR" dirty="0"/>
          </a:p>
        </p:txBody>
      </p:sp>
    </p:spTree>
    <p:extLst>
      <p:ext uri="{BB962C8B-B14F-4D97-AF65-F5344CB8AC3E}">
        <p14:creationId xmlns:p14="http://schemas.microsoft.com/office/powerpoint/2010/main" val="3061242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dirty="0"/>
              <a:t>Countries </a:t>
            </a:r>
            <a:r>
              <a:rPr lang="en-US" dirty="0" smtClean="0"/>
              <a:t>must benefit from the access to international financial markets, since </a:t>
            </a:r>
            <a:r>
              <a:rPr lang="en-US" dirty="0"/>
              <a:t>make an effort to fulfill their international obligations so as to not be ostracized from these markets. </a:t>
            </a:r>
            <a:endParaRPr lang="en-US" dirty="0" smtClean="0"/>
          </a:p>
          <a:p>
            <a:endParaRPr lang="en-US" dirty="0" smtClean="0"/>
          </a:p>
          <a:p>
            <a:r>
              <a:rPr lang="en-US" dirty="0" smtClean="0"/>
              <a:t>We </a:t>
            </a:r>
            <a:r>
              <a:rPr lang="en-US" dirty="0"/>
              <a:t>can measure the gain obtained from </a:t>
            </a:r>
            <a:r>
              <a:rPr lang="en-US" dirty="0" smtClean="0"/>
              <a:t>openness </a:t>
            </a:r>
            <a:r>
              <a:rPr lang="en-US" dirty="0"/>
              <a:t>by comparing the utility level an economy in autarky attains to that of an open economy. </a:t>
            </a:r>
            <a:endParaRPr lang="en-US" dirty="0" smtClean="0"/>
          </a:p>
          <a:p>
            <a:endParaRPr lang="en-US" dirty="0" smtClean="0"/>
          </a:p>
          <a:p>
            <a:r>
              <a:rPr lang="en-US" dirty="0" smtClean="0"/>
              <a:t>In </a:t>
            </a:r>
            <a:r>
              <a:rPr lang="en-US" dirty="0"/>
              <a:t>terms of </a:t>
            </a:r>
            <a:r>
              <a:rPr lang="en-US" dirty="0" smtClean="0"/>
              <a:t>the figures, </a:t>
            </a:r>
            <a:r>
              <a:rPr lang="en-US" dirty="0"/>
              <a:t>the benefit of openness is proportional to the distance between the indifference curve that crosses the endowment point, which corresponds to consumption in autarky, and the indifference curve that crosses the point of consumption in an open economy.</a:t>
            </a:r>
            <a:endParaRPr lang="fr-FR" dirty="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31</a:t>
            </a:fld>
            <a:endParaRPr lang="pt-BR"/>
          </a:p>
        </p:txBody>
      </p:sp>
      <p:sp>
        <p:nvSpPr>
          <p:cNvPr id="4" name="Titre 3"/>
          <p:cNvSpPr>
            <a:spLocks noGrp="1"/>
          </p:cNvSpPr>
          <p:nvPr>
            <p:ph type="title"/>
          </p:nvPr>
        </p:nvSpPr>
        <p:spPr/>
        <p:txBody>
          <a:bodyPr/>
          <a:lstStyle/>
          <a:p>
            <a:r>
              <a:rPr lang="en-US" dirty="0"/>
              <a:t>Benefiting from Access to International Markets</a:t>
            </a:r>
            <a:endParaRPr lang="fr-FR" dirty="0"/>
          </a:p>
        </p:txBody>
      </p:sp>
    </p:spTree>
    <p:extLst>
      <p:ext uri="{BB962C8B-B14F-4D97-AF65-F5344CB8AC3E}">
        <p14:creationId xmlns:p14="http://schemas.microsoft.com/office/powerpoint/2010/main" val="3558452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en-US" b="1" dirty="0" smtClean="0"/>
              <a:t>Both </a:t>
            </a:r>
            <a:r>
              <a:rPr lang="en-US" b="1" dirty="0"/>
              <a:t>borrowers and lenders benefit from access to international </a:t>
            </a:r>
            <a:r>
              <a:rPr lang="en-US" b="1" dirty="0" smtClean="0"/>
              <a:t>markets</a:t>
            </a:r>
            <a:r>
              <a:rPr lang="en-US" dirty="0" smtClean="0"/>
              <a:t>, as we can see from the figures. </a:t>
            </a:r>
          </a:p>
          <a:p>
            <a:pPr lvl="1"/>
            <a:r>
              <a:rPr lang="en-US" dirty="0" smtClean="0"/>
              <a:t>Source of the gain: consumption smoothing from the access </a:t>
            </a:r>
            <a:r>
              <a:rPr lang="en-US" dirty="0"/>
              <a:t>to international markets.</a:t>
            </a:r>
            <a:r>
              <a:rPr lang="fr-FR" dirty="0"/>
              <a:t> </a:t>
            </a:r>
            <a:r>
              <a:rPr lang="en-US" dirty="0"/>
              <a:t>	</a:t>
            </a:r>
            <a:endParaRPr lang="en-US" dirty="0" smtClean="0"/>
          </a:p>
          <a:p>
            <a:endParaRPr lang="en-US" dirty="0" smtClean="0"/>
          </a:p>
          <a:p>
            <a:r>
              <a:rPr lang="en-US" dirty="0" smtClean="0"/>
              <a:t>The </a:t>
            </a:r>
            <a:r>
              <a:rPr lang="en-US" b="1" dirty="0"/>
              <a:t>gain from openness is greater, the greater the difference between the international interest rate and the domestic rate under autarky</a:t>
            </a:r>
            <a:r>
              <a:rPr lang="en-US" dirty="0"/>
              <a:t>. </a:t>
            </a:r>
            <a:endParaRPr lang="en-US" dirty="0" smtClean="0"/>
          </a:p>
          <a:p>
            <a:pPr lvl="1"/>
            <a:r>
              <a:rPr lang="en-US" dirty="0" smtClean="0"/>
              <a:t>Openness =&gt; expansion </a:t>
            </a:r>
            <a:r>
              <a:rPr lang="en-US" dirty="0"/>
              <a:t>of the set of consumption possibilities biased in favor of the period where consumption is relatively limited in the country. </a:t>
            </a:r>
            <a:endParaRPr lang="en-US" dirty="0" smtClean="0"/>
          </a:p>
          <a:p>
            <a:pPr lvl="1"/>
            <a:r>
              <a:rPr lang="en-US" dirty="0" smtClean="0"/>
              <a:t>The </a:t>
            </a:r>
            <a:r>
              <a:rPr lang="en-US" dirty="0"/>
              <a:t>greater the difference in interest rates, the greater the (biased) expansion of the consumption </a:t>
            </a:r>
            <a:r>
              <a:rPr lang="en-US" dirty="0" smtClean="0"/>
              <a:t>possibilities.</a:t>
            </a:r>
            <a:endParaRPr lang="fr-FR" dirty="0"/>
          </a:p>
          <a:p>
            <a:endParaRPr lang="en-US" b="1" dirty="0" smtClean="0"/>
          </a:p>
          <a:p>
            <a:r>
              <a:rPr lang="en-US" b="1" dirty="0" smtClean="0"/>
              <a:t>Countries </a:t>
            </a:r>
            <a:r>
              <a:rPr lang="en-US" b="1" dirty="0"/>
              <a:t>that either borrow more or lend more are those that would be most harmed if they did not have access to international markets</a:t>
            </a:r>
            <a:r>
              <a:rPr lang="en-US" dirty="0"/>
              <a:t>. </a:t>
            </a:r>
            <a:endParaRPr lang="en-US" dirty="0" smtClean="0"/>
          </a:p>
          <a:p>
            <a:pPr lvl="1"/>
            <a:endParaRPr lang="fr-FR" dirty="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32</a:t>
            </a:fld>
            <a:endParaRPr lang="pt-BR"/>
          </a:p>
        </p:txBody>
      </p:sp>
      <p:sp>
        <p:nvSpPr>
          <p:cNvPr id="4" name="Titre 3"/>
          <p:cNvSpPr>
            <a:spLocks noGrp="1"/>
          </p:cNvSpPr>
          <p:nvPr>
            <p:ph type="title"/>
          </p:nvPr>
        </p:nvSpPr>
        <p:spPr/>
        <p:txBody>
          <a:bodyPr/>
          <a:lstStyle/>
          <a:p>
            <a:r>
              <a:rPr lang="en-US" dirty="0"/>
              <a:t>Benefiting from Access to International Markets</a:t>
            </a:r>
            <a:endParaRPr lang="fr-FR" dirty="0"/>
          </a:p>
        </p:txBody>
      </p:sp>
    </p:spTree>
    <p:extLst>
      <p:ext uri="{BB962C8B-B14F-4D97-AF65-F5344CB8AC3E}">
        <p14:creationId xmlns:p14="http://schemas.microsoft.com/office/powerpoint/2010/main" val="1796934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a:t>Basic </a:t>
            </a:r>
            <a:r>
              <a:rPr lang="en-US" dirty="0" smtClean="0"/>
              <a:t>Hypotheses</a:t>
            </a:r>
          </a:p>
          <a:p>
            <a:r>
              <a:rPr lang="en-US" dirty="0" smtClean="0"/>
              <a:t>Consumption Smoothing</a:t>
            </a:r>
          </a:p>
          <a:p>
            <a:r>
              <a:rPr lang="en-US" dirty="0" smtClean="0"/>
              <a:t>Comparing </a:t>
            </a:r>
            <a:r>
              <a:rPr lang="en-US" dirty="0"/>
              <a:t>with a Closed </a:t>
            </a:r>
            <a:r>
              <a:rPr lang="en-US" dirty="0" smtClean="0"/>
              <a:t>Economy</a:t>
            </a:r>
            <a:endParaRPr lang="en-US" dirty="0"/>
          </a:p>
          <a:p>
            <a:endParaRPr lang="en-US" dirty="0" smtClean="0"/>
          </a:p>
          <a:p>
            <a:r>
              <a:rPr lang="en-US" dirty="0" smtClean="0">
                <a:solidFill>
                  <a:schemeClr val="accent6">
                    <a:lumMod val="75000"/>
                  </a:schemeClr>
                </a:solidFill>
              </a:rPr>
              <a:t>How </a:t>
            </a:r>
            <a:r>
              <a:rPr lang="en-US" dirty="0">
                <a:solidFill>
                  <a:schemeClr val="accent6">
                    <a:lumMod val="75000"/>
                  </a:schemeClr>
                </a:solidFill>
              </a:rPr>
              <a:t>Economic Shocks Affect the Current </a:t>
            </a:r>
            <a:r>
              <a:rPr lang="en-US" dirty="0" smtClean="0">
                <a:solidFill>
                  <a:schemeClr val="accent6">
                    <a:lumMod val="75000"/>
                  </a:schemeClr>
                </a:solidFill>
              </a:rPr>
              <a:t>Account</a:t>
            </a:r>
          </a:p>
          <a:p>
            <a:pPr lvl="1"/>
            <a:r>
              <a:rPr lang="en-US" dirty="0"/>
              <a:t>Increase in International Interest </a:t>
            </a:r>
            <a:r>
              <a:rPr lang="en-US" dirty="0" smtClean="0"/>
              <a:t>Rates</a:t>
            </a:r>
          </a:p>
          <a:p>
            <a:pPr lvl="1"/>
            <a:r>
              <a:rPr lang="en-US" dirty="0" smtClean="0"/>
              <a:t>Higher </a:t>
            </a:r>
            <a:r>
              <a:rPr lang="en-US" dirty="0"/>
              <a:t>Value Attributed to Future </a:t>
            </a:r>
            <a:r>
              <a:rPr lang="en-US" dirty="0" smtClean="0"/>
              <a:t>Consumption</a:t>
            </a:r>
          </a:p>
          <a:p>
            <a:pPr lvl="1"/>
            <a:r>
              <a:rPr lang="en-US" dirty="0" smtClean="0"/>
              <a:t>Positive </a:t>
            </a:r>
            <a:r>
              <a:rPr lang="en-US" dirty="0"/>
              <a:t>Shock to </a:t>
            </a:r>
            <a:r>
              <a:rPr lang="en-US" dirty="0" smtClean="0"/>
              <a:t>Income</a:t>
            </a:r>
          </a:p>
          <a:p>
            <a:endParaRPr lang="en-US" dirty="0" smtClean="0"/>
          </a:p>
          <a:p>
            <a:r>
              <a:rPr lang="en-US" dirty="0" smtClean="0"/>
              <a:t>Adding Government </a:t>
            </a:r>
          </a:p>
          <a:p>
            <a:endParaRPr lang="en-US" dirty="0" smtClean="0"/>
          </a:p>
          <a:p>
            <a:r>
              <a:rPr lang="en-US" dirty="0" smtClean="0"/>
              <a:t>The </a:t>
            </a:r>
            <a:r>
              <a:rPr lang="en-US" dirty="0"/>
              <a:t>Model with Production and </a:t>
            </a:r>
            <a:r>
              <a:rPr lang="en-US" dirty="0" smtClean="0"/>
              <a:t>Investment</a:t>
            </a:r>
          </a:p>
          <a:p>
            <a:endParaRPr lang="en-US" dirty="0" smtClean="0"/>
          </a:p>
          <a:p>
            <a:r>
              <a:rPr lang="en-US" dirty="0" smtClean="0"/>
              <a:t>The </a:t>
            </a:r>
            <a:r>
              <a:rPr lang="en-US" dirty="0"/>
              <a:t>Model and the World </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33</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14437336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The current-account balances of countries oscillate between deficits and surpluses over time. </a:t>
            </a:r>
            <a:endParaRPr lang="en-US" dirty="0" smtClean="0"/>
          </a:p>
          <a:p>
            <a:endParaRPr lang="en-US" dirty="0" smtClean="0"/>
          </a:p>
          <a:p>
            <a:r>
              <a:rPr lang="en-US" dirty="0" smtClean="0"/>
              <a:t>These </a:t>
            </a:r>
            <a:r>
              <a:rPr lang="en-US" dirty="0"/>
              <a:t>movements are generally responses to economic shocks or </a:t>
            </a:r>
            <a:r>
              <a:rPr lang="en-US" dirty="0" smtClean="0"/>
              <a:t>changes.</a:t>
            </a:r>
          </a:p>
          <a:p>
            <a:endParaRPr lang="en-US" dirty="0" smtClean="0"/>
          </a:p>
          <a:p>
            <a:r>
              <a:rPr lang="en-US" dirty="0" smtClean="0"/>
              <a:t>Let us consider, in turn: </a:t>
            </a:r>
          </a:p>
          <a:p>
            <a:pPr lvl="1"/>
            <a:endParaRPr lang="en-US" dirty="0" smtClean="0"/>
          </a:p>
          <a:p>
            <a:pPr marL="708660" lvl="1" indent="-342900">
              <a:buFont typeface="+mj-lt"/>
              <a:buAutoNum type="arabicParenR"/>
            </a:pPr>
            <a:r>
              <a:rPr lang="en-US" dirty="0" smtClean="0"/>
              <a:t>an </a:t>
            </a:r>
            <a:r>
              <a:rPr lang="en-US" dirty="0"/>
              <a:t>increase in international interest rates, </a:t>
            </a:r>
            <a:endParaRPr lang="en-US" dirty="0" smtClean="0"/>
          </a:p>
          <a:p>
            <a:pPr marL="708660" lvl="1" indent="-342900">
              <a:buFont typeface="+mj-lt"/>
              <a:buAutoNum type="arabicParenR"/>
            </a:pPr>
            <a:r>
              <a:rPr lang="en-US" dirty="0" smtClean="0"/>
              <a:t>a </a:t>
            </a:r>
            <a:r>
              <a:rPr lang="en-US" dirty="0"/>
              <a:t>higher value attributed to future consumption, and </a:t>
            </a:r>
            <a:endParaRPr lang="en-US" dirty="0" smtClean="0"/>
          </a:p>
          <a:p>
            <a:pPr marL="708660" lvl="1" indent="-342900">
              <a:buFont typeface="+mj-lt"/>
              <a:buAutoNum type="arabicParenR"/>
            </a:pPr>
            <a:r>
              <a:rPr lang="en-US" dirty="0" smtClean="0"/>
              <a:t>a </a:t>
            </a:r>
            <a:r>
              <a:rPr lang="en-US" dirty="0"/>
              <a:t>positive shock to income.</a:t>
            </a:r>
            <a:endParaRPr lang="fr-FR" dirty="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34</a:t>
            </a:fld>
            <a:endParaRPr lang="pt-BR"/>
          </a:p>
        </p:txBody>
      </p:sp>
      <p:sp>
        <p:nvSpPr>
          <p:cNvPr id="4" name="Titre 3"/>
          <p:cNvSpPr>
            <a:spLocks noGrp="1"/>
          </p:cNvSpPr>
          <p:nvPr>
            <p:ph type="title"/>
          </p:nvPr>
        </p:nvSpPr>
        <p:spPr/>
        <p:txBody>
          <a:bodyPr/>
          <a:lstStyle/>
          <a:p>
            <a:r>
              <a:rPr lang="en-US" dirty="0"/>
              <a:t>How Economic Shocks Affect the Current Account</a:t>
            </a:r>
            <a:endParaRPr lang="fr-FR" dirty="0"/>
          </a:p>
        </p:txBody>
      </p:sp>
    </p:spTree>
    <p:extLst>
      <p:ext uri="{BB962C8B-B14F-4D97-AF65-F5344CB8AC3E}">
        <p14:creationId xmlns:p14="http://schemas.microsoft.com/office/powerpoint/2010/main" val="933780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p:txBody>
              <a:bodyPr>
                <a:normAutofit/>
              </a:bodyPr>
              <a:lstStyle/>
              <a:p>
                <a:endParaRPr lang="en-US" b="1" dirty="0" smtClean="0"/>
              </a:p>
              <a:p>
                <a:r>
                  <a:rPr lang="en-US" b="1" dirty="0" smtClean="0"/>
                  <a:t>Substitution </a:t>
                </a:r>
                <a:r>
                  <a:rPr lang="en-US" b="1" dirty="0"/>
                  <a:t>effect</a:t>
                </a:r>
                <a:r>
                  <a:rPr lang="en-US" dirty="0"/>
                  <a:t> of the interest rate on </a:t>
                </a:r>
                <a:r>
                  <a:rPr lang="en-US" dirty="0" smtClean="0"/>
                  <a:t>consumption:</a:t>
                </a:r>
              </a:p>
              <a:p>
                <a:pPr lvl="1"/>
                <a:endParaRPr lang="en-US" dirty="0" smtClean="0"/>
              </a:p>
              <a:p>
                <a:pPr lvl="1"/>
                <a:r>
                  <a:rPr lang="en-US" dirty="0" smtClean="0"/>
                  <a:t>International </a:t>
                </a:r>
                <a:r>
                  <a:rPr lang="en-US" dirty="0"/>
                  <a:t>interest rate </a:t>
                </a:r>
                <a:r>
                  <a:rPr lang="en-US" dirty="0" smtClean="0"/>
                  <a:t>= the </a:t>
                </a:r>
                <a:r>
                  <a:rPr lang="en-US" dirty="0"/>
                  <a:t>relative price between present and future consumption. </a:t>
                </a:r>
                <a:endParaRPr lang="en-US" dirty="0" smtClean="0"/>
              </a:p>
              <a:p>
                <a:pPr lvl="1"/>
                <a:endParaRPr lang="en-US" dirty="0" smtClean="0"/>
              </a:p>
              <a:p>
                <a:pPr lvl="1"/>
                <a:r>
                  <a:rPr lang="en-US" dirty="0" smtClean="0"/>
                  <a:t>An </a:t>
                </a:r>
                <a:r>
                  <a:rPr lang="en-US" dirty="0"/>
                  <a:t>increase in international interest rates causes present consumption to be relatively more expensive. </a:t>
                </a:r>
                <a:endParaRPr lang="en-US" dirty="0" smtClean="0"/>
              </a:p>
              <a:p>
                <a:pPr lvl="1"/>
                <a:endParaRPr lang="en-US" dirty="0" smtClean="0"/>
              </a:p>
              <a:p>
                <a:pPr lvl="1"/>
                <a:r>
                  <a:rPr lang="en-US" dirty="0" smtClean="0"/>
                  <a:t>From Euler equation: higher </a:t>
                </a:r>
                <a14:m>
                  <m:oMath xmlns:m="http://schemas.openxmlformats.org/officeDocument/2006/math">
                    <m:r>
                      <a:rPr lang="en-US" i="1" smtClean="0">
                        <a:latin typeface="Cambria Math"/>
                      </a:rPr>
                      <m:t>𝑟</m:t>
                    </m:r>
                  </m:oMath>
                </a14:m>
                <a:r>
                  <a:rPr lang="en-US" dirty="0" smtClean="0"/>
                  <a:t> =&gt; lower present </a:t>
                </a:r>
                <a:r>
                  <a:rPr lang="en-US" dirty="0"/>
                  <a:t>consumption relative to future consumption. </a:t>
                </a:r>
                <a:endParaRPr lang="fr-FR" dirty="0" smtClean="0"/>
              </a:p>
              <a:p>
                <a:endParaRPr lang="en-US" dirty="0" smtClean="0"/>
              </a:p>
              <a:p>
                <a:endParaRPr lang="fr-FR"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35</a:t>
            </a:fld>
            <a:endParaRPr lang="pt-BR"/>
          </a:p>
        </p:txBody>
      </p:sp>
      <p:sp>
        <p:nvSpPr>
          <p:cNvPr id="4" name="Titre 3"/>
          <p:cNvSpPr>
            <a:spLocks noGrp="1"/>
          </p:cNvSpPr>
          <p:nvPr>
            <p:ph type="title"/>
          </p:nvPr>
        </p:nvSpPr>
        <p:spPr/>
        <p:txBody>
          <a:bodyPr/>
          <a:lstStyle/>
          <a:p>
            <a:r>
              <a:rPr lang="en-US" dirty="0" smtClean="0"/>
              <a:t>increase </a:t>
            </a:r>
            <a:r>
              <a:rPr lang="en-US" dirty="0"/>
              <a:t>in international </a:t>
            </a:r>
            <a:r>
              <a:rPr lang="en-US" dirty="0" smtClean="0"/>
              <a:t/>
            </a:r>
            <a:br>
              <a:rPr lang="en-US" dirty="0" smtClean="0"/>
            </a:br>
            <a:r>
              <a:rPr lang="en-US" dirty="0" smtClean="0"/>
              <a:t>interest </a:t>
            </a:r>
            <a:r>
              <a:rPr lang="en-US" dirty="0"/>
              <a:t>rates</a:t>
            </a:r>
            <a:endParaRPr lang="fr-FR" dirty="0"/>
          </a:p>
        </p:txBody>
      </p:sp>
    </p:spTree>
    <p:extLst>
      <p:ext uri="{BB962C8B-B14F-4D97-AF65-F5344CB8AC3E}">
        <p14:creationId xmlns:p14="http://schemas.microsoft.com/office/powerpoint/2010/main" val="1952754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p:txBody>
              <a:bodyPr>
                <a:normAutofit/>
              </a:bodyPr>
              <a:lstStyle/>
              <a:p>
                <a:endParaRPr lang="en-US" dirty="0" smtClean="0"/>
              </a:p>
              <a:p>
                <a:r>
                  <a:rPr lang="en-US" dirty="0" smtClean="0"/>
                  <a:t>I</a:t>
                </a:r>
                <a:r>
                  <a:rPr lang="en-US" b="1" dirty="0" smtClean="0"/>
                  <a:t>ncome effect</a:t>
                </a:r>
                <a:r>
                  <a:rPr lang="en-US" dirty="0"/>
                  <a:t> of the interest rate on </a:t>
                </a:r>
                <a:r>
                  <a:rPr lang="en-US" dirty="0" smtClean="0"/>
                  <a:t>consumption:</a:t>
                </a:r>
              </a:p>
              <a:p>
                <a:pPr lvl="1"/>
                <a:endParaRPr lang="en-US" dirty="0" smtClean="0"/>
              </a:p>
              <a:p>
                <a:pPr lvl="1"/>
                <a:r>
                  <a:rPr lang="en-US" dirty="0" smtClean="0"/>
                  <a:t>Borrower country: </a:t>
                </a:r>
                <a:r>
                  <a:rPr lang="en-US" dirty="0"/>
                  <a:t>higher </a:t>
                </a:r>
                <a14:m>
                  <m:oMath xmlns:m="http://schemas.openxmlformats.org/officeDocument/2006/math">
                    <m:r>
                      <a:rPr lang="en-US" b="0" i="1" smtClean="0">
                        <a:latin typeface="Cambria Math"/>
                      </a:rPr>
                      <m:t>𝑟</m:t>
                    </m:r>
                    <m:r>
                      <a:rPr lang="en-US" i="1">
                        <a:latin typeface="Cambria Math"/>
                      </a:rPr>
                      <m:t> </m:t>
                    </m:r>
                  </m:oMath>
                </a14:m>
                <a:r>
                  <a:rPr lang="en-US" dirty="0" smtClean="0"/>
                  <a:t>= higher cost of its debt </a:t>
                </a:r>
              </a:p>
              <a:p>
                <a:pPr marL="365760" lvl="1" indent="0">
                  <a:buNone/>
                </a:pPr>
                <a:r>
                  <a:rPr lang="en-US" dirty="0"/>
                  <a:t>	</a:t>
                </a:r>
                <a:r>
                  <a:rPr lang="en-US" dirty="0" smtClean="0"/>
                  <a:t>=&gt; lower disposable income for consumption. </a:t>
                </a:r>
              </a:p>
              <a:p>
                <a:pPr lvl="1"/>
                <a:endParaRPr lang="en-US" dirty="0" smtClean="0"/>
              </a:p>
              <a:p>
                <a:pPr lvl="1"/>
                <a:r>
                  <a:rPr lang="en-US" dirty="0" smtClean="0"/>
                  <a:t>Lender country: </a:t>
                </a:r>
                <a:r>
                  <a:rPr lang="en-US" dirty="0"/>
                  <a:t>higher </a:t>
                </a:r>
                <a14:m>
                  <m:oMath xmlns:m="http://schemas.openxmlformats.org/officeDocument/2006/math">
                    <m:r>
                      <a:rPr lang="en-US" b="0" i="1" smtClean="0">
                        <a:latin typeface="Cambria Math"/>
                      </a:rPr>
                      <m:t>𝑟</m:t>
                    </m:r>
                    <m:r>
                      <a:rPr lang="en-US" i="1">
                        <a:latin typeface="Cambria Math"/>
                      </a:rPr>
                      <m:t> </m:t>
                    </m:r>
                  </m:oMath>
                </a14:m>
                <a:r>
                  <a:rPr lang="en-US" dirty="0"/>
                  <a:t>= </a:t>
                </a:r>
                <a:r>
                  <a:rPr lang="en-US" dirty="0" smtClean="0"/>
                  <a:t>higher revenue received with its credit </a:t>
                </a:r>
              </a:p>
              <a:p>
                <a:pPr marL="365760" lvl="1" indent="0">
                  <a:buNone/>
                </a:pPr>
                <a:r>
                  <a:rPr lang="en-US" dirty="0"/>
                  <a:t>	</a:t>
                </a:r>
                <a:r>
                  <a:rPr lang="en-US" dirty="0" smtClean="0"/>
                  <a:t>=&gt; higher disposable income.</a:t>
                </a:r>
                <a:r>
                  <a:rPr lang="en-US" b="1" dirty="0" smtClean="0"/>
                  <a:t> </a:t>
                </a:r>
              </a:p>
              <a:p>
                <a:pPr lvl="1"/>
                <a:endParaRPr lang="en-US" b="1" dirty="0" smtClean="0"/>
              </a:p>
              <a:p>
                <a:pPr lvl="1"/>
                <a:r>
                  <a:rPr lang="en-US" b="1" dirty="0" smtClean="0"/>
                  <a:t>The income effect from an increase in interest rate implies a rise in consumption for lender countries and a reduction for borrower countries.</a:t>
                </a:r>
                <a:endParaRPr lang="fr-FR" dirty="0" smtClean="0"/>
              </a:p>
              <a:p>
                <a:endParaRPr lang="fr-FR" dirty="0"/>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36</a:t>
            </a:fld>
            <a:endParaRPr lang="pt-BR"/>
          </a:p>
        </p:txBody>
      </p:sp>
      <p:sp>
        <p:nvSpPr>
          <p:cNvPr id="4" name="Titre 3"/>
          <p:cNvSpPr>
            <a:spLocks noGrp="1"/>
          </p:cNvSpPr>
          <p:nvPr>
            <p:ph type="title"/>
          </p:nvPr>
        </p:nvSpPr>
        <p:spPr/>
        <p:txBody>
          <a:bodyPr/>
          <a:lstStyle/>
          <a:p>
            <a:r>
              <a:rPr lang="en-US" dirty="0" smtClean="0"/>
              <a:t>increase </a:t>
            </a:r>
            <a:r>
              <a:rPr lang="en-US" dirty="0"/>
              <a:t>in international </a:t>
            </a:r>
            <a:r>
              <a:rPr lang="en-US" dirty="0" smtClean="0"/>
              <a:t/>
            </a:r>
            <a:br>
              <a:rPr lang="en-US" dirty="0" smtClean="0"/>
            </a:br>
            <a:r>
              <a:rPr lang="en-US" dirty="0" smtClean="0"/>
              <a:t>interest </a:t>
            </a:r>
            <a:r>
              <a:rPr lang="en-US" dirty="0"/>
              <a:t>rates</a:t>
            </a:r>
            <a:endParaRPr lang="fr-FR" dirty="0"/>
          </a:p>
        </p:txBody>
      </p:sp>
    </p:spTree>
    <p:extLst>
      <p:ext uri="{BB962C8B-B14F-4D97-AF65-F5344CB8AC3E}">
        <p14:creationId xmlns:p14="http://schemas.microsoft.com/office/powerpoint/2010/main" val="3883392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For an indebted country, both the income effect and the substitution effect </a:t>
            </a:r>
            <a:r>
              <a:rPr lang="en-US" dirty="0" smtClean="0"/>
              <a:t>cause </a:t>
            </a:r>
            <a:r>
              <a:rPr lang="en-US" dirty="0"/>
              <a:t>a decrease in present consumption. </a:t>
            </a:r>
            <a:endParaRPr lang="en-US" dirty="0" smtClean="0"/>
          </a:p>
          <a:p>
            <a:pPr lvl="1"/>
            <a:r>
              <a:rPr lang="en-US" dirty="0" smtClean="0"/>
              <a:t>Consequently</a:t>
            </a:r>
            <a:r>
              <a:rPr lang="en-US" dirty="0"/>
              <a:t>, there is a reduction in the current-account deficit in the first period, which is measured as the difference between consumption and income. The indebtedness, therefore, decreases. </a:t>
            </a:r>
            <a:endParaRPr lang="en-US" dirty="0" smtClean="0"/>
          </a:p>
          <a:p>
            <a:endParaRPr lang="en-US" dirty="0" smtClean="0"/>
          </a:p>
          <a:p>
            <a:r>
              <a:rPr lang="en-US" dirty="0" smtClean="0"/>
              <a:t>For a lender country, the </a:t>
            </a:r>
            <a:r>
              <a:rPr lang="en-US" dirty="0"/>
              <a:t>income effect and the substitution effect have opposite effects on consumption in the first </a:t>
            </a:r>
            <a:r>
              <a:rPr lang="en-US" dirty="0" smtClean="0"/>
              <a:t>period. </a:t>
            </a:r>
          </a:p>
          <a:p>
            <a:pPr lvl="1"/>
            <a:r>
              <a:rPr lang="en-US" dirty="0" smtClean="0"/>
              <a:t>The </a:t>
            </a:r>
            <a:r>
              <a:rPr lang="en-US" dirty="0"/>
              <a:t>current-account surplus for the lender country increases if the substitution effect is stronger than the income effect, and reduces, if in the opposite case.</a:t>
            </a:r>
            <a:endParaRPr lang="fr-FR" dirty="0"/>
          </a:p>
          <a:p>
            <a:endParaRPr lang="fr-FR" dirty="0"/>
          </a:p>
          <a:p>
            <a:endParaRPr lang="en-US" dirty="0" smtClean="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37</a:t>
            </a:fld>
            <a:endParaRPr lang="pt-BR"/>
          </a:p>
        </p:txBody>
      </p:sp>
      <p:sp>
        <p:nvSpPr>
          <p:cNvPr id="4" name="Titre 3"/>
          <p:cNvSpPr>
            <a:spLocks noGrp="1"/>
          </p:cNvSpPr>
          <p:nvPr>
            <p:ph type="title"/>
          </p:nvPr>
        </p:nvSpPr>
        <p:spPr/>
        <p:txBody>
          <a:bodyPr/>
          <a:lstStyle/>
          <a:p>
            <a:r>
              <a:rPr lang="en-US" dirty="0" smtClean="0"/>
              <a:t>increase </a:t>
            </a:r>
            <a:r>
              <a:rPr lang="en-US" dirty="0"/>
              <a:t>in international </a:t>
            </a:r>
            <a:r>
              <a:rPr lang="en-US" dirty="0" smtClean="0"/>
              <a:t/>
            </a:r>
            <a:br>
              <a:rPr lang="en-US" dirty="0" smtClean="0"/>
            </a:br>
            <a:r>
              <a:rPr lang="en-US" dirty="0" smtClean="0"/>
              <a:t>interest </a:t>
            </a:r>
            <a:r>
              <a:rPr lang="en-US" dirty="0"/>
              <a:t>rates</a:t>
            </a:r>
            <a:endParaRPr lang="fr-FR" dirty="0"/>
          </a:p>
        </p:txBody>
      </p:sp>
    </p:spTree>
    <p:extLst>
      <p:ext uri="{BB962C8B-B14F-4D97-AF65-F5344CB8AC3E}">
        <p14:creationId xmlns:p14="http://schemas.microsoft.com/office/powerpoint/2010/main" val="4036604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20000"/>
              </a:bodyPr>
              <a:lstStyle/>
              <a:p>
                <a:r>
                  <a:rPr lang="en-US" dirty="0" smtClean="0"/>
                  <a:t>For an economy with no </a:t>
                </a:r>
                <a:r>
                  <a:rPr lang="en-US" dirty="0"/>
                  <a:t>debt or initial </a:t>
                </a:r>
                <a:r>
                  <a:rPr lang="en-US" dirty="0" smtClean="0"/>
                  <a:t>credit, and </a:t>
                </a:r>
                <a:r>
                  <a:rPr lang="en-US" dirty="0"/>
                  <a:t>w</a:t>
                </a:r>
                <a:r>
                  <a:rPr lang="en-US" dirty="0" smtClean="0"/>
                  <a:t>here initially </a:t>
                </a:r>
                <a14:m>
                  <m:oMath xmlns:m="http://schemas.openxmlformats.org/officeDocument/2006/math">
                    <m:r>
                      <a:rPr lang="en-US" i="1">
                        <a:latin typeface="Cambria Math" panose="02040503050406030204" pitchFamily="18" charset="0"/>
                      </a:rPr>
                      <m:t>𝛽</m:t>
                    </m:r>
                    <m:r>
                      <a:rPr lang="en-US" i="1">
                        <a:latin typeface="Cambria Math" panose="02040503050406030204" pitchFamily="18" charset="0"/>
                      </a:rPr>
                      <m:t>=</m:t>
                    </m:r>
                    <m:f>
                      <m:fPr>
                        <m:ctrlPr>
                          <a:rPr lang="fr-FR"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𝑟</m:t>
                        </m:r>
                      </m:den>
                    </m:f>
                  </m:oMath>
                </a14:m>
                <a:endParaRPr lang="en-US" dirty="0" smtClean="0"/>
              </a:p>
              <a:p>
                <a:r>
                  <a:rPr lang="en-US" dirty="0" smtClean="0"/>
                  <a:t>We measure the </a:t>
                </a:r>
                <a:r>
                  <a:rPr lang="en-US" dirty="0"/>
                  <a:t>impact of a marginal increase in interest rates on consumption </a:t>
                </a:r>
                <a:r>
                  <a:rPr lang="en-US" dirty="0" smtClean="0"/>
                  <a:t>by taking the derivative of consumption with respect to </a:t>
                </a:r>
                <a:r>
                  <a:rPr lang="en-US" dirty="0"/>
                  <a:t>interest </a:t>
                </a:r>
                <a:r>
                  <a:rPr lang="en-US" dirty="0" smtClean="0"/>
                  <a:t>rates. We get:</a:t>
                </a:r>
                <a:endParaRPr lang="fr-FR" dirty="0"/>
              </a:p>
              <a:p>
                <a:pPr marL="45720" indent="0">
                  <a:buNone/>
                </a:pPr>
                <a:endParaRPr lang="fr-FR" dirty="0"/>
              </a:p>
              <a:p>
                <a:pPr marL="45720" indent="0">
                  <a:buNone/>
                </a:pPr>
                <a14:m>
                  <m:oMathPara xmlns:m="http://schemas.openxmlformats.org/officeDocument/2006/math">
                    <m:oMathParaPr>
                      <m:jc m:val="centerGroup"/>
                    </m:oMathParaPr>
                    <m:oMath xmlns:m="http://schemas.openxmlformats.org/officeDocument/2006/math">
                      <m:f>
                        <m:fPr>
                          <m:ctrlPr>
                            <a:rPr lang="fr-FR" i="1">
                              <a:latin typeface="Cambria Math"/>
                            </a:rPr>
                          </m:ctrlPr>
                        </m:fPr>
                        <m:num>
                          <m:r>
                            <a:rPr lang="en-US" i="1">
                              <a:latin typeface="Cambria Math" panose="02040503050406030204" pitchFamily="18" charset="0"/>
                            </a:rPr>
                            <m:t>𝜕</m:t>
                          </m:r>
                          <m:bar>
                            <m:barPr>
                              <m:pos m:val="top"/>
                              <m:ctrlPr>
                                <a:rPr lang="fr-FR" i="1">
                                  <a:latin typeface="Cambria Math"/>
                                </a:rPr>
                              </m:ctrlPr>
                            </m:barPr>
                            <m:e>
                              <m:r>
                                <a:rPr lang="en-US" i="1">
                                  <a:latin typeface="Cambria Math" panose="02040503050406030204" pitchFamily="18" charset="0"/>
                                </a:rPr>
                                <m:t>𝐶</m:t>
                              </m:r>
                            </m:e>
                          </m:bar>
                        </m:num>
                        <m:den>
                          <m:r>
                            <a:rPr lang="en-US" i="1">
                              <a:latin typeface="Cambria Math" panose="02040503050406030204" pitchFamily="18" charset="0"/>
                            </a:rPr>
                            <m:t>𝜕</m:t>
                          </m:r>
                          <m:r>
                            <a:rPr lang="en-US" i="1">
                              <a:latin typeface="Cambria Math" panose="02040503050406030204" pitchFamily="18" charset="0"/>
                            </a:rPr>
                            <m:t>𝑟</m:t>
                          </m:r>
                        </m:den>
                      </m:f>
                      <m:r>
                        <a:rPr lang="en-US" i="1">
                          <a:latin typeface="Cambria Math" panose="02040503050406030204" pitchFamily="18" charset="0"/>
                        </a:rPr>
                        <m:t>=</m:t>
                      </m:r>
                      <m:f>
                        <m:fPr>
                          <m:ctrlPr>
                            <a:rPr lang="fr-FR" i="1">
                              <a:latin typeface="Cambria Math"/>
                            </a:rPr>
                          </m:ctrlPr>
                        </m:fPr>
                        <m:num>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2</m:t>
                              </m:r>
                            </m:sub>
                          </m:sSub>
                        </m:num>
                        <m:den>
                          <m:sSup>
                            <m:sSupPr>
                              <m:ctrlPr>
                                <a:rPr lang="fr-FR" i="1">
                                  <a:latin typeface="Cambria Math"/>
                                </a:rPr>
                              </m:ctrlPr>
                            </m:sSupPr>
                            <m:e>
                              <m:d>
                                <m:dPr>
                                  <m:ctrlPr>
                                    <a:rPr lang="fr-FR" i="1">
                                      <a:latin typeface="Cambria Math"/>
                                    </a:rPr>
                                  </m:ctrlPr>
                                </m:dPr>
                                <m:e>
                                  <m:r>
                                    <a:rPr lang="en-US" i="1">
                                      <a:latin typeface="Cambria Math" panose="02040503050406030204" pitchFamily="18" charset="0"/>
                                    </a:rPr>
                                    <m:t>2+</m:t>
                                  </m:r>
                                  <m:r>
                                    <a:rPr lang="en-US" i="1">
                                      <a:latin typeface="Cambria Math" panose="02040503050406030204" pitchFamily="18" charset="0"/>
                                    </a:rPr>
                                    <m:t>𝑟</m:t>
                                  </m:r>
                                </m:e>
                              </m:d>
                            </m:e>
                            <m:sup>
                              <m:r>
                                <a:rPr lang="en-US" i="1">
                                  <a:latin typeface="Cambria Math" panose="02040503050406030204" pitchFamily="18" charset="0"/>
                                </a:rPr>
                                <m:t>2</m:t>
                              </m:r>
                            </m:sup>
                          </m:sSup>
                        </m:den>
                      </m:f>
                    </m:oMath>
                  </m:oMathPara>
                </a14:m>
                <a:endParaRPr lang="fr-FR" dirty="0"/>
              </a:p>
              <a:p>
                <a:endParaRPr lang="fr-FR" dirty="0"/>
              </a:p>
              <a:p>
                <a:r>
                  <a:rPr lang="en-US" dirty="0" smtClean="0"/>
                  <a:t>The </a:t>
                </a:r>
                <a:r>
                  <a:rPr lang="en-US" dirty="0"/>
                  <a:t>impact of the interest rate on consumption is positive if </a:t>
                </a:r>
                <a14:m>
                  <m:oMath xmlns:m="http://schemas.openxmlformats.org/officeDocument/2006/math">
                    <m:sSub>
                      <m:sSubPr>
                        <m:ctrlPr>
                          <a:rPr lang="fr-FR" i="1">
                            <a:latin typeface="Cambria Math"/>
                          </a:rPr>
                        </m:ctrlPr>
                      </m:sSubPr>
                      <m:e>
                        <m:r>
                          <a:rPr lang="en-US" i="1">
                            <a:latin typeface="Cambria Math"/>
                          </a:rPr>
                          <m:t>𝑌</m:t>
                        </m:r>
                      </m:e>
                      <m:sub>
                        <m:r>
                          <a:rPr lang="en-US" i="1">
                            <a:latin typeface="Cambria Math"/>
                          </a:rPr>
                          <m:t>1</m:t>
                        </m:r>
                      </m:sub>
                    </m:sSub>
                    <m:r>
                      <a:rPr lang="en-US" b="0" i="1" smtClean="0">
                        <a:latin typeface="Cambria Math"/>
                      </a:rPr>
                      <m:t>&gt;</m:t>
                    </m:r>
                    <m:sSub>
                      <m:sSubPr>
                        <m:ctrlPr>
                          <a:rPr lang="fr-FR" i="1">
                            <a:latin typeface="Cambria Math"/>
                          </a:rPr>
                        </m:ctrlPr>
                      </m:sSubPr>
                      <m:e>
                        <m:r>
                          <a:rPr lang="en-US" i="1">
                            <a:latin typeface="Cambria Math"/>
                          </a:rPr>
                          <m:t>𝑌</m:t>
                        </m:r>
                      </m:e>
                      <m:sub>
                        <m:r>
                          <a:rPr lang="en-US" i="1">
                            <a:latin typeface="Cambria Math"/>
                          </a:rPr>
                          <m:t>2</m:t>
                        </m:r>
                      </m:sub>
                    </m:sSub>
                  </m:oMath>
                </a14:m>
                <a:r>
                  <a:rPr lang="en-US" dirty="0" smtClean="0"/>
                  <a:t>, i.e., </a:t>
                </a:r>
                <a:r>
                  <a:rPr lang="en-US" dirty="0"/>
                  <a:t>for a </a:t>
                </a:r>
                <a:r>
                  <a:rPr lang="en-US" dirty="0" smtClean="0"/>
                  <a:t>lender country</a:t>
                </a:r>
                <a:r>
                  <a:rPr lang="en-US" dirty="0"/>
                  <a:t>, </a:t>
                </a:r>
                <a:r>
                  <a:rPr lang="en-US" dirty="0" smtClean="0"/>
                  <a:t>while it is negative to </a:t>
                </a:r>
                <a:r>
                  <a:rPr lang="en-US" dirty="0"/>
                  <a:t>the contrary. </a:t>
                </a:r>
                <a:endParaRPr lang="en-US" dirty="0" smtClean="0"/>
              </a:p>
              <a:p>
                <a:endParaRPr lang="en-US" dirty="0" smtClean="0"/>
              </a:p>
              <a:p>
                <a:r>
                  <a:rPr lang="en-US" dirty="0" smtClean="0"/>
                  <a:t>Lender country: </a:t>
                </a:r>
                <a:r>
                  <a:rPr lang="en-US" dirty="0"/>
                  <a:t>the income effect </a:t>
                </a:r>
                <a:r>
                  <a:rPr lang="en-US" dirty="0" smtClean="0"/>
                  <a:t>supplants </a:t>
                </a:r>
                <a:r>
                  <a:rPr lang="en-US" dirty="0"/>
                  <a:t>the substitution </a:t>
                </a:r>
                <a:r>
                  <a:rPr lang="en-US" dirty="0" smtClean="0"/>
                  <a:t>effect =&gt; higher consumption and lower CA balance</a:t>
                </a:r>
                <a:r>
                  <a:rPr lang="en-US" dirty="0"/>
                  <a:t>. </a:t>
                </a:r>
                <a:endParaRPr lang="en-US" dirty="0" smtClean="0"/>
              </a:p>
              <a:p>
                <a:endParaRPr lang="en-US" dirty="0" smtClean="0"/>
              </a:p>
              <a:p>
                <a:r>
                  <a:rPr lang="en-US" dirty="0" smtClean="0"/>
                  <a:t>Borrower country: both </a:t>
                </a:r>
                <a:r>
                  <a:rPr lang="en-US" dirty="0"/>
                  <a:t>the income effect and the substitution </a:t>
                </a:r>
                <a:r>
                  <a:rPr lang="en-US" dirty="0" smtClean="0"/>
                  <a:t>effects lead </a:t>
                </a:r>
                <a:r>
                  <a:rPr lang="en-US" dirty="0"/>
                  <a:t>to a reduction in </a:t>
                </a:r>
                <a:r>
                  <a:rPr lang="en-US" dirty="0" smtClean="0"/>
                  <a:t>consumption =&gt; lower the CA deficit</a:t>
                </a:r>
                <a:r>
                  <a:rPr lang="en-US" dirty="0"/>
                  <a:t>.</a:t>
                </a:r>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415"/>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38</a:t>
            </a:fld>
            <a:endParaRPr lang="pt-BR"/>
          </a:p>
        </p:txBody>
      </p:sp>
      <p:sp>
        <p:nvSpPr>
          <p:cNvPr id="4" name="Titre 3"/>
          <p:cNvSpPr>
            <a:spLocks noGrp="1"/>
          </p:cNvSpPr>
          <p:nvPr>
            <p:ph type="title"/>
          </p:nvPr>
        </p:nvSpPr>
        <p:spPr/>
        <p:txBody>
          <a:bodyPr/>
          <a:lstStyle/>
          <a:p>
            <a:r>
              <a:rPr lang="en-US" dirty="0"/>
              <a:t>increase in international </a:t>
            </a:r>
            <a:br>
              <a:rPr lang="en-US" dirty="0"/>
            </a:br>
            <a:r>
              <a:rPr lang="en-US" dirty="0"/>
              <a:t>interest rates</a:t>
            </a:r>
            <a:endParaRPr lang="fr-FR" dirty="0"/>
          </a:p>
        </p:txBody>
      </p:sp>
    </p:spTree>
    <p:extLst>
      <p:ext uri="{BB962C8B-B14F-4D97-AF65-F5344CB8AC3E}">
        <p14:creationId xmlns:p14="http://schemas.microsoft.com/office/powerpoint/2010/main" val="1161872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a:t>Countries have seen significant increases in life expectancy among their citizens. </a:t>
                </a:r>
                <a:endParaRPr lang="en-US" dirty="0" smtClean="0"/>
              </a:p>
              <a:p>
                <a:endParaRPr lang="en-US" dirty="0" smtClean="0"/>
              </a:p>
              <a:p>
                <a:r>
                  <a:rPr lang="en-US" dirty="0" smtClean="0"/>
                  <a:t>When </a:t>
                </a:r>
                <a:r>
                  <a:rPr lang="en-US" dirty="0"/>
                  <a:t>people expect to live longer, it is natural for them to attribute more value to future </a:t>
                </a:r>
                <a:r>
                  <a:rPr lang="en-US" dirty="0" smtClean="0"/>
                  <a:t>consumption. </a:t>
                </a:r>
              </a:p>
              <a:p>
                <a:endParaRPr lang="en-US" dirty="0" smtClean="0"/>
              </a:p>
              <a:p>
                <a:r>
                  <a:rPr lang="en-US" dirty="0" smtClean="0"/>
                  <a:t>In </a:t>
                </a:r>
                <a:r>
                  <a:rPr lang="en-US" dirty="0"/>
                  <a:t>our model, this phenomenon can be seen in an increase of the </a:t>
                </a:r>
                <a:r>
                  <a:rPr lang="en-US" dirty="0" err="1"/>
                  <a:t>intertemporal</a:t>
                </a:r>
                <a:r>
                  <a:rPr lang="en-US" dirty="0"/>
                  <a:t> choice factor</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𝛽</m:t>
                    </m:r>
                  </m:oMath>
                </a14:m>
                <a:r>
                  <a:rPr lang="en-US" dirty="0"/>
                  <a:t>. </a:t>
                </a:r>
                <a:endParaRPr lang="en-US" dirty="0" smtClean="0"/>
              </a:p>
              <a:p>
                <a:endParaRPr lang="en-US" dirty="0" smtClean="0"/>
              </a:p>
              <a:p>
                <a:r>
                  <a:rPr lang="en-US" dirty="0" smtClean="0"/>
                  <a:t>The slope of </a:t>
                </a:r>
                <a:r>
                  <a:rPr lang="en-US" dirty="0"/>
                  <a:t>the </a:t>
                </a:r>
                <a:r>
                  <a:rPr lang="en-US" dirty="0" smtClean="0"/>
                  <a:t>indifference curve, </a:t>
                </a:r>
                <a14:m>
                  <m:oMath xmlns:m="http://schemas.openxmlformats.org/officeDocument/2006/math">
                    <m:f>
                      <m:fPr>
                        <m:ctrlPr>
                          <a:rPr lang="fr-FR" i="1">
                            <a:latin typeface="Cambria Math"/>
                          </a:rPr>
                        </m:ctrlPr>
                      </m:fPr>
                      <m:num>
                        <m:sSup>
                          <m:sSupPr>
                            <m:ctrlPr>
                              <a:rPr lang="fr-FR" i="1">
                                <a:latin typeface="Cambria Math"/>
                              </a:rPr>
                            </m:ctrlPr>
                          </m:sSupPr>
                          <m:e>
                            <m:r>
                              <a:rPr lang="en-US" i="1">
                                <a:latin typeface="Cambria Math" panose="02040503050406030204" pitchFamily="18" charset="0"/>
                              </a:rPr>
                              <m:t>𝑢</m:t>
                            </m:r>
                          </m:e>
                          <m:sup>
                            <m:r>
                              <a:rPr lang="en-US" i="1">
                                <a:latin typeface="Cambria Math" panose="02040503050406030204" pitchFamily="18" charset="0"/>
                              </a:rPr>
                              <m:t>′</m:t>
                            </m:r>
                          </m:sup>
                        </m:sSup>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e>
                        </m:d>
                      </m:num>
                      <m:den>
                        <m:r>
                          <a:rPr lang="en-US" i="1">
                            <a:latin typeface="Cambria Math" panose="02040503050406030204" pitchFamily="18" charset="0"/>
                          </a:rPr>
                          <m:t>𝛽</m:t>
                        </m:r>
                        <m:sSup>
                          <m:sSupPr>
                            <m:ctrlPr>
                              <a:rPr lang="fr-FR" i="1">
                                <a:latin typeface="Cambria Math"/>
                              </a:rPr>
                            </m:ctrlPr>
                          </m:sSupPr>
                          <m:e>
                            <m:r>
                              <a:rPr lang="en-US" i="1">
                                <a:latin typeface="Cambria Math" panose="02040503050406030204" pitchFamily="18" charset="0"/>
                              </a:rPr>
                              <m:t>𝑢</m:t>
                            </m:r>
                          </m:e>
                          <m:sup>
                            <m:r>
                              <a:rPr lang="en-US" i="1">
                                <a:latin typeface="Cambria Math" panose="02040503050406030204" pitchFamily="18" charset="0"/>
                              </a:rPr>
                              <m:t>′</m:t>
                            </m:r>
                          </m:sup>
                        </m:sSup>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2</m:t>
                                </m:r>
                              </m:sub>
                            </m:sSub>
                          </m:e>
                        </m:d>
                      </m:den>
                    </m:f>
                  </m:oMath>
                </a14:m>
                <a:r>
                  <a:rPr lang="en-US" dirty="0"/>
                  <a:t>  reduces with the increase of</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𝛽</m:t>
                    </m:r>
                  </m:oMath>
                </a14:m>
                <a:r>
                  <a:rPr lang="en-US" dirty="0"/>
                  <a:t>. </a:t>
                </a:r>
                <a:r>
                  <a:rPr lang="en-US" dirty="0" smtClean="0"/>
                  <a:t>For a given international </a:t>
                </a:r>
                <a:r>
                  <a:rPr lang="en-US" dirty="0"/>
                  <a:t>interest rate, the Euler </a:t>
                </a:r>
                <a:r>
                  <a:rPr lang="en-US" dirty="0" smtClean="0"/>
                  <a:t>equation will </a:t>
                </a:r>
                <a:r>
                  <a:rPr lang="en-US" dirty="0"/>
                  <a:t>be satisfied with a smaller </a:t>
                </a:r>
                <a14:m>
                  <m:oMath xmlns:m="http://schemas.openxmlformats.org/officeDocument/2006/math">
                    <m:f>
                      <m:fPr>
                        <m:ctrlPr>
                          <a:rPr lang="fr-FR" i="1">
                            <a:latin typeface="Cambria Math"/>
                          </a:rPr>
                        </m:ctrlPr>
                      </m:fPr>
                      <m:num>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num>
                      <m:den>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2</m:t>
                            </m:r>
                          </m:sub>
                        </m:sSub>
                      </m:den>
                    </m:f>
                  </m:oMath>
                </a14:m>
                <a:r>
                  <a:rPr lang="en-US" dirty="0"/>
                  <a:t>  ratio. </a:t>
                </a:r>
                <a:endParaRPr lang="en-US" dirty="0" smtClean="0"/>
              </a:p>
              <a:p>
                <a:endParaRPr lang="en-US" dirty="0" smtClean="0"/>
              </a:p>
              <a:p>
                <a:r>
                  <a:rPr lang="en-US" dirty="0" smtClean="0"/>
                  <a:t>Lower current consumption =&gt; higher current account</a:t>
                </a:r>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2075" r="-1014"/>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39</a:t>
            </a:fld>
            <a:endParaRPr lang="pt-BR"/>
          </a:p>
        </p:txBody>
      </p:sp>
      <p:sp>
        <p:nvSpPr>
          <p:cNvPr id="4" name="Titre 3"/>
          <p:cNvSpPr>
            <a:spLocks noGrp="1"/>
          </p:cNvSpPr>
          <p:nvPr>
            <p:ph type="title"/>
          </p:nvPr>
        </p:nvSpPr>
        <p:spPr/>
        <p:txBody>
          <a:bodyPr/>
          <a:lstStyle/>
          <a:p>
            <a:r>
              <a:rPr lang="en-US" dirty="0"/>
              <a:t>Higher Value Attributed to Future Consumption</a:t>
            </a:r>
            <a:endParaRPr lang="fr-FR" dirty="0"/>
          </a:p>
        </p:txBody>
      </p:sp>
    </p:spTree>
    <p:extLst>
      <p:ext uri="{BB962C8B-B14F-4D97-AF65-F5344CB8AC3E}">
        <p14:creationId xmlns:p14="http://schemas.microsoft.com/office/powerpoint/2010/main" val="4125751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dirty="0"/>
              <a:t>Basic </a:t>
            </a:r>
            <a:r>
              <a:rPr lang="en-US" dirty="0" smtClean="0"/>
              <a:t>Hypotheses</a:t>
            </a:r>
            <a:endParaRPr lang="en-US" dirty="0"/>
          </a:p>
          <a:p>
            <a:endParaRPr lang="en-US" dirty="0" smtClean="0"/>
          </a:p>
          <a:p>
            <a:r>
              <a:rPr lang="en-US" dirty="0" smtClean="0"/>
              <a:t>Consumption Smoothing</a:t>
            </a:r>
            <a:endParaRPr lang="en-US" dirty="0"/>
          </a:p>
          <a:p>
            <a:endParaRPr lang="en-US" dirty="0" smtClean="0"/>
          </a:p>
          <a:p>
            <a:r>
              <a:rPr lang="en-US" dirty="0" smtClean="0"/>
              <a:t>Comparing </a:t>
            </a:r>
            <a:r>
              <a:rPr lang="en-US" dirty="0"/>
              <a:t>with a Closed </a:t>
            </a:r>
            <a:r>
              <a:rPr lang="en-US" dirty="0" smtClean="0"/>
              <a:t>Economy</a:t>
            </a:r>
            <a:endParaRPr lang="en-US" dirty="0"/>
          </a:p>
          <a:p>
            <a:endParaRPr lang="en-US" dirty="0" smtClean="0"/>
          </a:p>
          <a:p>
            <a:r>
              <a:rPr lang="en-US" dirty="0" smtClean="0"/>
              <a:t>How </a:t>
            </a:r>
            <a:r>
              <a:rPr lang="en-US" dirty="0"/>
              <a:t>Economic Shocks Affect the Current </a:t>
            </a:r>
            <a:r>
              <a:rPr lang="en-US" dirty="0" smtClean="0"/>
              <a:t>Account</a:t>
            </a:r>
          </a:p>
          <a:p>
            <a:endParaRPr lang="en-US" dirty="0" smtClean="0"/>
          </a:p>
          <a:p>
            <a:r>
              <a:rPr lang="en-US" dirty="0" smtClean="0"/>
              <a:t>Adding Government </a:t>
            </a:r>
          </a:p>
          <a:p>
            <a:endParaRPr lang="en-US" dirty="0" smtClean="0"/>
          </a:p>
          <a:p>
            <a:r>
              <a:rPr lang="en-US" dirty="0" smtClean="0"/>
              <a:t>The </a:t>
            </a:r>
            <a:r>
              <a:rPr lang="en-US" dirty="0"/>
              <a:t>Model with Production and </a:t>
            </a:r>
            <a:r>
              <a:rPr lang="en-US" dirty="0" smtClean="0"/>
              <a:t>Investment</a:t>
            </a:r>
          </a:p>
          <a:p>
            <a:endParaRPr lang="en-US" dirty="0" smtClean="0"/>
          </a:p>
          <a:p>
            <a:r>
              <a:rPr lang="en-US" dirty="0" smtClean="0"/>
              <a:t>The </a:t>
            </a:r>
            <a:r>
              <a:rPr lang="en-US" dirty="0"/>
              <a:t>Model and the World </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2312650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20000"/>
              </a:bodyPr>
              <a:lstStyle/>
              <a:p>
                <a:r>
                  <a:rPr lang="en-US" dirty="0" smtClean="0"/>
                  <a:t>Assume that </a:t>
                </a:r>
                <a14:m>
                  <m:oMath xmlns:m="http://schemas.openxmlformats.org/officeDocument/2006/math">
                    <m:r>
                      <a:rPr lang="en-US" i="1">
                        <a:latin typeface="Cambria Math"/>
                      </a:rPr>
                      <m:t>𝛽</m:t>
                    </m:r>
                    <m:r>
                      <a:rPr lang="en-US" i="1">
                        <a:latin typeface="Cambria Math"/>
                      </a:rPr>
                      <m:t>=</m:t>
                    </m:r>
                    <m:f>
                      <m:fPr>
                        <m:ctrlPr>
                          <a:rPr lang="fr-FR" i="1">
                            <a:latin typeface="Cambria Math"/>
                          </a:rPr>
                        </m:ctrlPr>
                      </m:fPr>
                      <m:num>
                        <m:r>
                          <a:rPr lang="en-US" i="1">
                            <a:latin typeface="Cambria Math"/>
                          </a:rPr>
                          <m:t>1</m:t>
                        </m:r>
                      </m:num>
                      <m:den>
                        <m:r>
                          <a:rPr lang="en-US" i="1">
                            <a:latin typeface="Cambria Math"/>
                          </a:rPr>
                          <m:t>1+</m:t>
                        </m:r>
                        <m:r>
                          <a:rPr lang="en-US" i="1">
                            <a:latin typeface="Cambria Math"/>
                          </a:rPr>
                          <m:t>𝑟</m:t>
                        </m:r>
                      </m:den>
                    </m:f>
                  </m:oMath>
                </a14:m>
                <a:r>
                  <a:rPr lang="en-US" dirty="0" smtClean="0"/>
                  <a:t> (hence, </a:t>
                </a:r>
                <a14:m>
                  <m:oMath xmlns:m="http://schemas.openxmlformats.org/officeDocument/2006/math">
                    <m:sSub>
                      <m:sSubPr>
                        <m:ctrlPr>
                          <a:rPr lang="fr-FR" i="1">
                            <a:latin typeface="Cambria Math"/>
                          </a:rPr>
                        </m:ctrlPr>
                      </m:sSubPr>
                      <m:e>
                        <m:r>
                          <a:rPr lang="en-US" i="1">
                            <a:latin typeface="Cambria Math"/>
                          </a:rPr>
                          <m:t> </m:t>
                        </m:r>
                        <m:r>
                          <a:rPr lang="en-US" b="0" i="1" smtClean="0">
                            <a:latin typeface="Cambria Math"/>
                          </a:rPr>
                          <m:t>𝐶</m:t>
                        </m:r>
                      </m:e>
                      <m:sub>
                        <m:r>
                          <a:rPr lang="en-US" i="1">
                            <a:latin typeface="Cambria Math"/>
                          </a:rPr>
                          <m:t>1</m:t>
                        </m:r>
                      </m:sub>
                    </m:sSub>
                    <m:r>
                      <a:rPr lang="en-US" i="1">
                        <a:latin typeface="Cambria Math"/>
                      </a:rPr>
                      <m:t>=</m:t>
                    </m:r>
                    <m:sSub>
                      <m:sSubPr>
                        <m:ctrlPr>
                          <a:rPr lang="fr-FR" i="1">
                            <a:latin typeface="Cambria Math"/>
                          </a:rPr>
                        </m:ctrlPr>
                      </m:sSubPr>
                      <m:e>
                        <m:r>
                          <a:rPr lang="en-US" b="0" i="1" smtClean="0">
                            <a:latin typeface="Cambria Math"/>
                          </a:rPr>
                          <m:t>𝐶</m:t>
                        </m:r>
                      </m:e>
                      <m:sub>
                        <m:r>
                          <a:rPr lang="en-US" i="1">
                            <a:latin typeface="Cambria Math"/>
                          </a:rPr>
                          <m:t>2</m:t>
                        </m:r>
                      </m:sub>
                    </m:sSub>
                    <m:r>
                      <a:rPr lang="en-US" i="1">
                        <a:latin typeface="Cambria Math"/>
                      </a:rPr>
                      <m:t>=</m:t>
                    </m:r>
                    <m:bar>
                      <m:barPr>
                        <m:pos m:val="top"/>
                        <m:ctrlPr>
                          <a:rPr lang="fr-FR" i="1">
                            <a:latin typeface="Cambria Math"/>
                          </a:rPr>
                        </m:ctrlPr>
                      </m:barPr>
                      <m:e>
                        <m:r>
                          <a:rPr lang="en-US" i="1">
                            <a:latin typeface="Cambria Math" panose="02040503050406030204" pitchFamily="18" charset="0"/>
                          </a:rPr>
                          <m:t>𝐶</m:t>
                        </m:r>
                      </m:e>
                    </m:bar>
                  </m:oMath>
                </a14:m>
                <a:r>
                  <a:rPr lang="en-US" dirty="0" smtClean="0"/>
                  <a:t>) and that, initially, </a:t>
                </a:r>
                <a14:m>
                  <m:oMath xmlns:m="http://schemas.openxmlformats.org/officeDocument/2006/math">
                    <m:sSub>
                      <m:sSubPr>
                        <m:ctrlPr>
                          <a:rPr lang="fr-FR" i="1">
                            <a:latin typeface="Cambria Math"/>
                          </a:rPr>
                        </m:ctrlPr>
                      </m:sSubPr>
                      <m:e>
                        <m:r>
                          <a:rPr lang="en-US" i="1">
                            <a:latin typeface="Cambria Math" panose="02040503050406030204" pitchFamily="18" charset="0"/>
                          </a:rPr>
                          <m:t> </m:t>
                        </m:r>
                        <m:r>
                          <a:rPr lang="en-US"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𝑌</m:t>
                    </m:r>
                  </m:oMath>
                </a14:m>
                <a:r>
                  <a:rPr lang="en-US" dirty="0" smtClean="0"/>
                  <a:t> </a:t>
                </a:r>
              </a:p>
              <a:p>
                <a:pPr marL="45720" indent="0">
                  <a:buNone/>
                </a:pPr>
                <a:r>
                  <a:rPr lang="en-US" dirty="0"/>
                  <a:t>	</a:t>
                </a:r>
                <a:r>
                  <a:rPr lang="en-US" dirty="0" smtClean="0"/>
                  <a:t>=&gt; </a:t>
                </a:r>
                <a14:m>
                  <m:oMath xmlns:m="http://schemas.openxmlformats.org/officeDocument/2006/math">
                    <m:bar>
                      <m:barPr>
                        <m:pos m:val="top"/>
                        <m:ctrlPr>
                          <a:rPr lang="fr-FR" i="1">
                            <a:latin typeface="Cambria Math"/>
                          </a:rPr>
                        </m:ctrlPr>
                      </m:barPr>
                      <m:e>
                        <m:r>
                          <a:rPr lang="en-US" i="1">
                            <a:latin typeface="Cambria Math" panose="02040503050406030204" pitchFamily="18" charset="0"/>
                          </a:rPr>
                          <m:t>𝐶</m:t>
                        </m:r>
                      </m:e>
                    </m:bar>
                    <m:r>
                      <a:rPr lang="en-US" b="0" i="1" smtClean="0">
                        <a:latin typeface="Cambria Math"/>
                      </a:rPr>
                      <m:t>=</m:t>
                    </m:r>
                    <m:r>
                      <a:rPr lang="en-US" b="0" i="1" smtClean="0">
                        <a:latin typeface="Cambria Math"/>
                      </a:rPr>
                      <m:t>𝑌</m:t>
                    </m:r>
                  </m:oMath>
                </a14:m>
                <a:r>
                  <a:rPr lang="en-US" dirty="0" smtClean="0"/>
                  <a:t> and the CA will </a:t>
                </a:r>
                <a:r>
                  <a:rPr lang="en-US" dirty="0"/>
                  <a:t>be balanced in both </a:t>
                </a:r>
                <a:r>
                  <a:rPr lang="en-US" dirty="0" smtClean="0"/>
                  <a:t>periods</a:t>
                </a:r>
              </a:p>
              <a:p>
                <a:endParaRPr lang="en-US" dirty="0" smtClean="0"/>
              </a:p>
              <a:p>
                <a:r>
                  <a:rPr lang="en-US" dirty="0" smtClean="0"/>
                  <a:t>Now </a:t>
                </a:r>
                <a:r>
                  <a:rPr lang="en-US" dirty="0"/>
                  <a:t>suppose there is a positive shock to the first period </a:t>
                </a:r>
                <a:r>
                  <a:rPr lang="en-US" dirty="0" smtClean="0"/>
                  <a:t>output: </a:t>
                </a:r>
                <a14:m>
                  <m:oMath xmlns:m="http://schemas.openxmlformats.org/officeDocument/2006/math">
                    <m:sSub>
                      <m:sSubPr>
                        <m:ctrlPr>
                          <a:rPr lang="fr-FR" i="1">
                            <a:latin typeface="Cambria Math"/>
                          </a:rPr>
                        </m:ctrlPr>
                      </m:sSubPr>
                      <m:e>
                        <m:r>
                          <a:rPr lang="en-US" i="1">
                            <a:latin typeface="Cambria Math" panose="02040503050406030204" pitchFamily="18" charset="0"/>
                          </a:rPr>
                          <m:t> </m:t>
                        </m:r>
                        <m:r>
                          <a:rPr lang="en-US"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p>
                      <m:sSupPr>
                        <m:ctrlPr>
                          <a:rPr lang="fr-FR" i="1">
                            <a:latin typeface="Cambria Math"/>
                          </a:rPr>
                        </m:ctrlPr>
                      </m:sSupPr>
                      <m:e>
                        <m:r>
                          <a:rPr lang="en-US" i="1">
                            <a:latin typeface="Cambria Math" panose="02040503050406030204" pitchFamily="18" charset="0"/>
                          </a:rPr>
                          <m:t>𝑌</m:t>
                        </m:r>
                      </m:e>
                      <m:sup>
                        <m:r>
                          <a:rPr lang="en-US" i="1">
                            <a:latin typeface="Cambria Math" panose="02040503050406030204" pitchFamily="18" charset="0"/>
                          </a:rPr>
                          <m:t>′</m:t>
                        </m:r>
                      </m:sup>
                    </m:sSup>
                    <m:r>
                      <a:rPr lang="en-US" i="1">
                        <a:latin typeface="Cambria Math" panose="02040503050406030204" pitchFamily="18" charset="0"/>
                      </a:rPr>
                      <m:t>&gt;</m:t>
                    </m:r>
                    <m:r>
                      <a:rPr lang="en-US" i="1">
                        <a:latin typeface="Cambria Math" panose="02040503050406030204" pitchFamily="18" charset="0"/>
                      </a:rPr>
                      <m:t>𝑌</m:t>
                    </m:r>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2</m:t>
                        </m:r>
                      </m:sub>
                    </m:sSub>
                  </m:oMath>
                </a14:m>
                <a:r>
                  <a:rPr lang="en-US" dirty="0" smtClean="0"/>
                  <a:t> </a:t>
                </a:r>
              </a:p>
              <a:p>
                <a:pPr lvl="1"/>
                <a:r>
                  <a:rPr lang="en-US" dirty="0" smtClean="0"/>
                  <a:t>Example: a </a:t>
                </a:r>
                <a:r>
                  <a:rPr lang="en-US" dirty="0"/>
                  <a:t>temporary improvement in terms of </a:t>
                </a:r>
                <a:r>
                  <a:rPr lang="en-US" dirty="0" smtClean="0"/>
                  <a:t>trade</a:t>
                </a:r>
              </a:p>
              <a:p>
                <a:endParaRPr lang="en-US" dirty="0" smtClean="0"/>
              </a:p>
              <a:p>
                <a:r>
                  <a:rPr lang="en-US" dirty="0" smtClean="0"/>
                  <a:t>From the </a:t>
                </a:r>
                <a:r>
                  <a:rPr lang="en-US" dirty="0"/>
                  <a:t>equation that determines current </a:t>
                </a:r>
                <a:r>
                  <a:rPr lang="en-US" dirty="0" smtClean="0"/>
                  <a:t>account, </a:t>
                </a:r>
                <a:r>
                  <a:rPr lang="en-US" dirty="0"/>
                  <a:t>we obtain:</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sSub>
                        <m:sSubPr>
                          <m:ctrlPr>
                            <a:rPr lang="fr-FR" i="1">
                              <a:latin typeface="Cambria Math"/>
                            </a:rPr>
                          </m:ctrlPr>
                        </m:sSubPr>
                        <m:e>
                          <m:r>
                            <a:rPr lang="en-US" b="0" i="1" smtClean="0">
                              <a:latin typeface="Cambria Math"/>
                            </a:rPr>
                            <m:t>𝐴</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sSup>
                            <m:sSupPr>
                              <m:ctrlPr>
                                <a:rPr lang="fr-FR" i="1">
                                  <a:latin typeface="Cambria Math"/>
                                </a:rPr>
                              </m:ctrlPr>
                            </m:sSupPr>
                            <m:e>
                              <m:r>
                                <a:rPr lang="en-US" i="1">
                                  <a:latin typeface="Cambria Math" panose="02040503050406030204" pitchFamily="18" charset="0"/>
                                </a:rPr>
                                <m:t>𝑌</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𝑌</m:t>
                          </m:r>
                        </m:num>
                        <m:den>
                          <m:r>
                            <a:rPr lang="en-US" i="1">
                              <a:latin typeface="Cambria Math" panose="02040503050406030204" pitchFamily="18" charset="0"/>
                            </a:rPr>
                            <m:t>2+</m:t>
                          </m:r>
                          <m:r>
                            <a:rPr lang="en-US" i="1">
                              <a:latin typeface="Cambria Math" panose="02040503050406030204" pitchFamily="18" charset="0"/>
                            </a:rPr>
                            <m:t>𝑟</m:t>
                          </m:r>
                        </m:den>
                      </m:f>
                      <m:r>
                        <a:rPr lang="en-US" i="1">
                          <a:latin typeface="Cambria Math" panose="02040503050406030204" pitchFamily="18" charset="0"/>
                        </a:rPr>
                        <m:t>&gt;0</m:t>
                      </m:r>
                    </m:oMath>
                  </m:oMathPara>
                </a14:m>
                <a:endParaRPr lang="fr-FR" dirty="0"/>
              </a:p>
              <a:p>
                <a:pPr marL="45720" indent="0">
                  <a:buNone/>
                </a:pPr>
                <a:r>
                  <a:rPr lang="en-US" dirty="0"/>
                  <a:t> </a:t>
                </a:r>
                <a:endParaRPr lang="fr-FR" dirty="0"/>
              </a:p>
              <a:p>
                <a:r>
                  <a:rPr lang="en-US" dirty="0"/>
                  <a:t>The current account in the first period becomes positive. </a:t>
                </a: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The country saves </a:t>
                </a:r>
                <a:r>
                  <a:rPr lang="en-US" dirty="0"/>
                  <a:t>a portion of the additional income from the first period to be able to also consume more in the future and </a:t>
                </a:r>
                <a:r>
                  <a:rPr lang="en-US" dirty="0" smtClean="0"/>
                  <a:t>thereby smooth </a:t>
                </a:r>
                <a:r>
                  <a:rPr lang="en-US" dirty="0"/>
                  <a:t>consumption.</a:t>
                </a:r>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553" b="-968"/>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40</a:t>
            </a:fld>
            <a:endParaRPr lang="pt-BR"/>
          </a:p>
        </p:txBody>
      </p:sp>
      <p:sp>
        <p:nvSpPr>
          <p:cNvPr id="4" name="Titre 3"/>
          <p:cNvSpPr>
            <a:spLocks noGrp="1"/>
          </p:cNvSpPr>
          <p:nvPr>
            <p:ph type="title"/>
          </p:nvPr>
        </p:nvSpPr>
        <p:spPr/>
        <p:txBody>
          <a:bodyPr/>
          <a:lstStyle/>
          <a:p>
            <a:r>
              <a:rPr lang="fr-FR" dirty="0"/>
              <a:t>Positive </a:t>
            </a:r>
            <a:r>
              <a:rPr lang="fr-FR" dirty="0" err="1"/>
              <a:t>Shock</a:t>
            </a:r>
            <a:r>
              <a:rPr lang="fr-FR" dirty="0"/>
              <a:t> to </a:t>
            </a:r>
            <a:r>
              <a:rPr lang="fr-FR" dirty="0" err="1"/>
              <a:t>Income</a:t>
            </a:r>
            <a:endParaRPr lang="fr-FR" dirty="0"/>
          </a:p>
        </p:txBody>
      </p:sp>
    </p:spTree>
    <p:extLst>
      <p:ext uri="{BB962C8B-B14F-4D97-AF65-F5344CB8AC3E}">
        <p14:creationId xmlns:p14="http://schemas.microsoft.com/office/powerpoint/2010/main" val="12830007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a:t>What would happen if the increase in product were permanent? </a:t>
                </a:r>
                <a:endParaRPr lang="en-US" dirty="0" smtClean="0"/>
              </a:p>
              <a:p>
                <a:pPr lvl="1"/>
                <a:r>
                  <a:rPr lang="en-US" dirty="0" smtClean="0"/>
                  <a:t>Example: an </a:t>
                </a:r>
                <a:r>
                  <a:rPr lang="en-US" dirty="0"/>
                  <a:t>increase in </a:t>
                </a:r>
                <a:r>
                  <a:rPr lang="en-US" dirty="0" smtClean="0"/>
                  <a:t>productivity</a:t>
                </a:r>
              </a:p>
              <a:p>
                <a:endParaRPr lang="en-US" dirty="0" smtClean="0"/>
              </a:p>
              <a:p>
                <a:r>
                  <a:rPr lang="en-US" dirty="0" smtClean="0"/>
                  <a:t>Output remains the same across periods, </a:t>
                </a:r>
                <a:r>
                  <a:rPr lang="en-US" dirty="0"/>
                  <a:t>only at a higher level:</a:t>
                </a:r>
                <a14:m>
                  <m:oMath xmlns:m="http://schemas.openxmlformats.org/officeDocument/2006/math">
                    <m:r>
                      <a:rPr lang="en-US" i="1">
                        <a:latin typeface="Cambria Math" panose="02040503050406030204" pitchFamily="18" charset="0"/>
                      </a:rPr>
                      <m:t> </m:t>
                    </m:r>
                    <m:sSub>
                      <m:sSubPr>
                        <m:ctrlPr>
                          <a:rPr lang="fr-FR" i="1">
                            <a:latin typeface="Cambria Math"/>
                          </a:rPr>
                        </m:ctrlPr>
                      </m:sSubPr>
                      <m:e>
                        <m:r>
                          <a:rPr lang="en-US" i="1">
                            <a:latin typeface="Cambria Math" panose="02040503050406030204" pitchFamily="18" charset="0"/>
                          </a:rPr>
                          <m:t> </m:t>
                        </m:r>
                        <m:r>
                          <a:rPr lang="en-US"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2</m:t>
                        </m:r>
                      </m:sub>
                    </m:sSub>
                    <m:r>
                      <a:rPr lang="en-US" i="1">
                        <a:latin typeface="Cambria Math" panose="02040503050406030204" pitchFamily="18" charset="0"/>
                      </a:rPr>
                      <m:t>=</m:t>
                    </m:r>
                    <m:sSup>
                      <m:sSupPr>
                        <m:ctrlPr>
                          <a:rPr lang="fr-FR" i="1">
                            <a:latin typeface="Cambria Math"/>
                          </a:rPr>
                        </m:ctrlPr>
                      </m:sSupPr>
                      <m:e>
                        <m:r>
                          <a:rPr lang="en-US" i="1">
                            <a:latin typeface="Cambria Math" panose="02040503050406030204" pitchFamily="18" charset="0"/>
                          </a:rPr>
                          <m:t>𝑌</m:t>
                        </m:r>
                      </m:e>
                      <m:sup>
                        <m:r>
                          <a:rPr lang="en-US" i="1">
                            <a:latin typeface="Cambria Math" panose="02040503050406030204" pitchFamily="18" charset="0"/>
                          </a:rPr>
                          <m:t>′</m:t>
                        </m:r>
                      </m:sup>
                    </m:sSup>
                  </m:oMath>
                </a14:m>
                <a:r>
                  <a:rPr lang="en-US" dirty="0"/>
                  <a:t>. </a:t>
                </a:r>
                <a:endParaRPr lang="en-US" dirty="0" smtClean="0"/>
              </a:p>
              <a:p>
                <a:endParaRPr lang="en-US" dirty="0" smtClean="0"/>
              </a:p>
              <a:p>
                <a:r>
                  <a:rPr lang="en-US" dirty="0" smtClean="0"/>
                  <a:t>The CA remains balanced. </a:t>
                </a:r>
              </a:p>
              <a:p>
                <a:endParaRPr lang="en-US" dirty="0" smtClean="0"/>
              </a:p>
              <a:p>
                <a:r>
                  <a:rPr lang="en-US" dirty="0" smtClean="0"/>
                  <a:t>The </a:t>
                </a:r>
                <a:r>
                  <a:rPr lang="en-US" dirty="0"/>
                  <a:t>country </a:t>
                </a:r>
                <a:r>
                  <a:rPr lang="en-US" dirty="0" err="1"/>
                  <a:t>smooths</a:t>
                </a:r>
                <a:r>
                  <a:rPr lang="en-US" dirty="0"/>
                  <a:t> consumption by totally consuming the additional income each period. There is no need to save the additional income.</a:t>
                </a:r>
                <a:endParaRPr lang="fr-FR" dirty="0"/>
              </a:p>
              <a:p>
                <a:endParaRPr lang="en-US" dirty="0" smtClean="0"/>
              </a:p>
              <a:p>
                <a:r>
                  <a:rPr lang="en-US" dirty="0" smtClean="0"/>
                  <a:t>Conclusion: permanent output shocks do </a:t>
                </a:r>
                <a:r>
                  <a:rPr lang="en-US" dirty="0"/>
                  <a:t>not alter the </a:t>
                </a:r>
                <a:r>
                  <a:rPr lang="en-US" dirty="0" smtClean="0"/>
                  <a:t>CA balance, </a:t>
                </a:r>
                <a:r>
                  <a:rPr lang="en-US" dirty="0"/>
                  <a:t>while </a:t>
                </a:r>
                <a:r>
                  <a:rPr lang="en-US" dirty="0" smtClean="0"/>
                  <a:t>positive temporary </a:t>
                </a:r>
                <a:r>
                  <a:rPr lang="en-US" dirty="0"/>
                  <a:t>shocks </a:t>
                </a:r>
                <a:r>
                  <a:rPr lang="en-US" dirty="0" smtClean="0"/>
                  <a:t>increase it</a:t>
                </a:r>
                <a:r>
                  <a:rPr lang="en-US" dirty="0"/>
                  <a:t>.</a:t>
                </a:r>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383"/>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41</a:t>
            </a:fld>
            <a:endParaRPr lang="pt-BR"/>
          </a:p>
        </p:txBody>
      </p:sp>
      <p:sp>
        <p:nvSpPr>
          <p:cNvPr id="4" name="Titre 3"/>
          <p:cNvSpPr>
            <a:spLocks noGrp="1"/>
          </p:cNvSpPr>
          <p:nvPr>
            <p:ph type="title"/>
          </p:nvPr>
        </p:nvSpPr>
        <p:spPr/>
        <p:txBody>
          <a:bodyPr/>
          <a:lstStyle/>
          <a:p>
            <a:r>
              <a:rPr lang="fr-FR" dirty="0"/>
              <a:t>Positive </a:t>
            </a:r>
            <a:r>
              <a:rPr lang="fr-FR" dirty="0" err="1"/>
              <a:t>Shock</a:t>
            </a:r>
            <a:r>
              <a:rPr lang="fr-FR" dirty="0"/>
              <a:t> to </a:t>
            </a:r>
            <a:r>
              <a:rPr lang="fr-FR" dirty="0" err="1"/>
              <a:t>Income</a:t>
            </a:r>
            <a:endParaRPr lang="fr-FR" dirty="0"/>
          </a:p>
        </p:txBody>
      </p:sp>
    </p:spTree>
    <p:extLst>
      <p:ext uri="{BB962C8B-B14F-4D97-AF65-F5344CB8AC3E}">
        <p14:creationId xmlns:p14="http://schemas.microsoft.com/office/powerpoint/2010/main" val="3640797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Basic </a:t>
            </a:r>
            <a:r>
              <a:rPr lang="en-US" dirty="0" smtClean="0"/>
              <a:t>Hypotheses</a:t>
            </a:r>
            <a:endParaRPr lang="en-US" dirty="0"/>
          </a:p>
          <a:p>
            <a:r>
              <a:rPr lang="en-US" dirty="0" smtClean="0"/>
              <a:t>Consumption Smoothing</a:t>
            </a:r>
            <a:endParaRPr lang="en-US" dirty="0"/>
          </a:p>
          <a:p>
            <a:r>
              <a:rPr lang="en-US" dirty="0" smtClean="0"/>
              <a:t>Comparing </a:t>
            </a:r>
            <a:r>
              <a:rPr lang="en-US" dirty="0"/>
              <a:t>with a Closed </a:t>
            </a:r>
            <a:r>
              <a:rPr lang="en-US" dirty="0" smtClean="0"/>
              <a:t>Economy</a:t>
            </a:r>
            <a:endParaRPr lang="en-US" dirty="0"/>
          </a:p>
          <a:p>
            <a:r>
              <a:rPr lang="en-US" dirty="0" smtClean="0"/>
              <a:t>How </a:t>
            </a:r>
            <a:r>
              <a:rPr lang="en-US" dirty="0"/>
              <a:t>Economic Shocks Affect the Current </a:t>
            </a:r>
            <a:r>
              <a:rPr lang="en-US" dirty="0" smtClean="0"/>
              <a:t>Account</a:t>
            </a:r>
          </a:p>
          <a:p>
            <a:endParaRPr lang="en-US" dirty="0" smtClean="0"/>
          </a:p>
          <a:p>
            <a:r>
              <a:rPr lang="en-US" dirty="0" smtClean="0">
                <a:solidFill>
                  <a:schemeClr val="accent6">
                    <a:lumMod val="75000"/>
                  </a:schemeClr>
                </a:solidFill>
              </a:rPr>
              <a:t>Adding Government </a:t>
            </a:r>
          </a:p>
          <a:p>
            <a:endParaRPr lang="en-US" dirty="0" smtClean="0"/>
          </a:p>
          <a:p>
            <a:r>
              <a:rPr lang="en-US" dirty="0" smtClean="0"/>
              <a:t>The </a:t>
            </a:r>
            <a:r>
              <a:rPr lang="en-US" dirty="0"/>
              <a:t>Model with Production and </a:t>
            </a:r>
            <a:r>
              <a:rPr lang="en-US" dirty="0" smtClean="0"/>
              <a:t>Investment</a:t>
            </a:r>
          </a:p>
          <a:p>
            <a:endParaRPr lang="en-US" dirty="0" smtClean="0"/>
          </a:p>
          <a:p>
            <a:r>
              <a:rPr lang="en-US" dirty="0" smtClean="0"/>
              <a:t>The </a:t>
            </a:r>
            <a:r>
              <a:rPr lang="en-US" dirty="0"/>
              <a:t>Model and the World </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42</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9428750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70000" lnSpcReduction="20000"/>
              </a:bodyPr>
              <a:lstStyle/>
              <a:p>
                <a:r>
                  <a:rPr lang="en-US" dirty="0" smtClean="0"/>
                  <a:t>Assumptions: </a:t>
                </a:r>
              </a:p>
              <a:p>
                <a:pPr lvl="1"/>
                <a:r>
                  <a:rPr lang="en-US" dirty="0" smtClean="0"/>
                  <a:t>the government collects </a:t>
                </a:r>
                <a:r>
                  <a:rPr lang="en-US" dirty="0"/>
                  <a:t>taxes </a:t>
                </a:r>
                <a:r>
                  <a:rPr lang="en-US" dirty="0" smtClean="0"/>
                  <a:t>and </a:t>
                </a:r>
                <a:r>
                  <a:rPr lang="en-US" dirty="0"/>
                  <a:t>uses them for public expenditures. </a:t>
                </a:r>
                <a:endParaRPr lang="en-US" dirty="0" smtClean="0"/>
              </a:p>
              <a:p>
                <a:pPr lvl="1"/>
                <a:r>
                  <a:rPr lang="en-US" dirty="0" smtClean="0"/>
                  <a:t>the government can </a:t>
                </a:r>
                <a:r>
                  <a:rPr lang="en-US" dirty="0"/>
                  <a:t>lend or borrow each period at the same interest rate </a:t>
                </a:r>
                <a:r>
                  <a:rPr lang="en-US" i="1" dirty="0"/>
                  <a:t>r</a:t>
                </a:r>
                <a:r>
                  <a:rPr lang="en-US" dirty="0"/>
                  <a:t>. </a:t>
                </a:r>
                <a:endParaRPr lang="fr-FR" dirty="0"/>
              </a:p>
              <a:p>
                <a:endParaRPr lang="fr-FR" dirty="0"/>
              </a:p>
              <a:p>
                <a:r>
                  <a:rPr lang="en-US" dirty="0"/>
                  <a:t>The government </a:t>
                </a:r>
                <a:r>
                  <a:rPr lang="en-US" dirty="0" smtClean="0"/>
                  <a:t>budget </a:t>
                </a:r>
                <a:r>
                  <a:rPr lang="en-US" dirty="0"/>
                  <a:t>constraint is analogous with the private </a:t>
                </a:r>
                <a:r>
                  <a:rPr lang="en-US" dirty="0" smtClean="0"/>
                  <a:t>sector:</a:t>
                </a:r>
                <a:r>
                  <a:rPr lang="en-US" dirty="0"/>
                  <a:t> </a:t>
                </a:r>
                <a:endParaRPr lang="fr-FR" dirty="0"/>
              </a:p>
              <a:p>
                <a:pPr marL="45720" indent="0">
                  <a:buNone/>
                </a:pPr>
                <a:endParaRPr lang="en-US" i="1" dirty="0" smtClean="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𝐺</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sSub>
                            <m:sSubPr>
                              <m:ctrlPr>
                                <a:rPr lang="fr-FR" i="1">
                                  <a:latin typeface="Cambria Math"/>
                                </a:rPr>
                              </m:ctrlPr>
                            </m:sSubPr>
                            <m:e>
                              <m:r>
                                <a:rPr lang="en-US" i="1">
                                  <a:latin typeface="Cambria Math" panose="02040503050406030204" pitchFamily="18" charset="0"/>
                                </a:rPr>
                                <m:t>𝐺</m:t>
                              </m:r>
                            </m:e>
                            <m:sub>
                              <m:r>
                                <a:rPr lang="en-US" i="1">
                                  <a:latin typeface="Cambria Math" panose="02040503050406030204" pitchFamily="18" charset="0"/>
                                </a:rPr>
                                <m:t>2</m:t>
                              </m:r>
                            </m:sub>
                          </m:sSub>
                        </m:num>
                        <m:den>
                          <m:r>
                            <a:rPr lang="en-US" i="1">
                              <a:latin typeface="Cambria Math" panose="02040503050406030204" pitchFamily="18" charset="0"/>
                            </a:rPr>
                            <m:t>1+</m:t>
                          </m:r>
                          <m:r>
                            <a:rPr lang="en-US" i="1">
                              <a:latin typeface="Cambria Math" panose="02040503050406030204" pitchFamily="18" charset="0"/>
                            </a:rPr>
                            <m:t>𝑟</m:t>
                          </m:r>
                        </m:den>
                      </m:f>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sSub>
                            <m:sSubPr>
                              <m:ctrlPr>
                                <a:rPr lang="fr-FR"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num>
                        <m:den>
                          <m:r>
                            <a:rPr lang="en-US" i="1">
                              <a:latin typeface="Cambria Math" panose="02040503050406030204" pitchFamily="18" charset="0"/>
                            </a:rPr>
                            <m:t>1+</m:t>
                          </m:r>
                          <m:r>
                            <a:rPr lang="en-US" i="1">
                              <a:latin typeface="Cambria Math" panose="02040503050406030204" pitchFamily="18" charset="0"/>
                            </a:rPr>
                            <m:t>𝑟</m:t>
                          </m:r>
                        </m:den>
                      </m:f>
                    </m:oMath>
                  </m:oMathPara>
                </a14:m>
                <a:endParaRPr lang="fr-FR" dirty="0"/>
              </a:p>
              <a:p>
                <a:endParaRPr lang="en-US" dirty="0" smtClean="0"/>
              </a:p>
              <a:p>
                <a:pPr lvl="1"/>
                <a:r>
                  <a:rPr lang="en-US" dirty="0" smtClean="0"/>
                  <a:t>where </a:t>
                </a:r>
                <a14:m>
                  <m:oMath xmlns:m="http://schemas.openxmlformats.org/officeDocument/2006/math">
                    <m:sSub>
                      <m:sSubPr>
                        <m:ctrlPr>
                          <a:rPr lang="fr-FR" i="1">
                            <a:latin typeface="Cambria Math"/>
                          </a:rPr>
                        </m:ctrlPr>
                      </m:sSubPr>
                      <m:e>
                        <m:r>
                          <a:rPr lang="en-US" i="1">
                            <a:latin typeface="Cambria Math" panose="02040503050406030204" pitchFamily="18" charset="0"/>
                          </a:rPr>
                          <m:t>𝐺</m:t>
                        </m:r>
                      </m:e>
                      <m:sub>
                        <m:r>
                          <a:rPr lang="en-US" i="1">
                            <a:latin typeface="Cambria Math" panose="02040503050406030204" pitchFamily="18" charset="0"/>
                          </a:rPr>
                          <m:t>𝑡</m:t>
                        </m:r>
                      </m:sub>
                    </m:sSub>
                  </m:oMath>
                </a14:m>
                <a:r>
                  <a:rPr lang="en-US" dirty="0"/>
                  <a:t> and </a:t>
                </a:r>
                <a14:m>
                  <m:oMath xmlns:m="http://schemas.openxmlformats.org/officeDocument/2006/math">
                    <m:sSub>
                      <m:sSubPr>
                        <m:ctrlPr>
                          <a:rPr lang="fr-FR"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𝑡</m:t>
                        </m:r>
                      </m:sub>
                    </m:sSub>
                  </m:oMath>
                </a14:m>
                <a:r>
                  <a:rPr lang="en-US" dirty="0"/>
                  <a:t> </a:t>
                </a:r>
                <a:r>
                  <a:rPr lang="en-US" dirty="0" smtClean="0"/>
                  <a:t>are expenditures </a:t>
                </a:r>
                <a:r>
                  <a:rPr lang="en-US" dirty="0"/>
                  <a:t>and taxes for period </a:t>
                </a:r>
                <a:r>
                  <a:rPr lang="en-US" i="1" dirty="0"/>
                  <a:t>t</a:t>
                </a:r>
                <a:r>
                  <a:rPr lang="en-US" dirty="0"/>
                  <a:t>, respectively.</a:t>
                </a:r>
                <a:endParaRPr lang="fr-FR" dirty="0"/>
              </a:p>
              <a:p>
                <a:endParaRPr lang="en-US" dirty="0" smtClean="0"/>
              </a:p>
              <a:p>
                <a:r>
                  <a:rPr lang="en-US" dirty="0" smtClean="0"/>
                  <a:t>With taxes being paid, the </a:t>
                </a:r>
                <a:r>
                  <a:rPr lang="en-US" dirty="0"/>
                  <a:t>consumer </a:t>
                </a:r>
                <a:r>
                  <a:rPr lang="en-US" dirty="0" smtClean="0"/>
                  <a:t>budget </a:t>
                </a:r>
                <a:r>
                  <a:rPr lang="en-US" dirty="0"/>
                  <a:t>constraint </a:t>
                </a:r>
                <a:r>
                  <a:rPr lang="en-US" dirty="0" smtClean="0"/>
                  <a:t>becomes:</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2</m:t>
                              </m:r>
                            </m:sub>
                          </m:sSub>
                        </m:num>
                        <m:den>
                          <m:r>
                            <a:rPr lang="en-US" i="1">
                              <a:latin typeface="Cambria Math" panose="02040503050406030204" pitchFamily="18" charset="0"/>
                            </a:rPr>
                            <m:t>1+</m:t>
                          </m:r>
                          <m:r>
                            <a:rPr lang="en-US" i="1">
                              <a:latin typeface="Cambria Math" panose="02040503050406030204" pitchFamily="18" charset="0"/>
                            </a:rPr>
                            <m:t>𝑟</m:t>
                          </m:r>
                        </m:den>
                      </m:f>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sSub>
                            <m:sSubPr>
                              <m:ctrlPr>
                                <a:rPr lang="fr-FR" i="1">
                                  <a:latin typeface="Cambria Math"/>
                                </a:rPr>
                              </m:ctrlPr>
                            </m:sSubPr>
                            <m:e>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e>
                            <m:sub>
                              <m:r>
                                <a:rPr lang="en-US" i="1">
                                  <a:latin typeface="Cambria Math" panose="02040503050406030204" pitchFamily="18" charset="0"/>
                                </a:rPr>
                                <m:t>2</m:t>
                              </m:r>
                            </m:sub>
                          </m:sSub>
                        </m:num>
                        <m:den>
                          <m:r>
                            <a:rPr lang="en-US" i="1">
                              <a:latin typeface="Cambria Math" panose="02040503050406030204" pitchFamily="18" charset="0"/>
                            </a:rPr>
                            <m:t>1+</m:t>
                          </m:r>
                          <m:r>
                            <a:rPr lang="en-US" i="1">
                              <a:latin typeface="Cambria Math" panose="02040503050406030204" pitchFamily="18" charset="0"/>
                            </a:rPr>
                            <m:t>𝑟</m:t>
                          </m:r>
                        </m:den>
                      </m:f>
                    </m:oMath>
                  </m:oMathPara>
                </a14:m>
                <a:endParaRPr lang="fr-FR" dirty="0"/>
              </a:p>
              <a:p>
                <a:endParaRPr lang="fr-FR" dirty="0"/>
              </a:p>
              <a:p>
                <a:r>
                  <a:rPr lang="en-US" dirty="0"/>
                  <a:t>Substituting the </a:t>
                </a:r>
                <a:r>
                  <a:rPr lang="en-US" dirty="0" smtClean="0"/>
                  <a:t>government budget constraint in </a:t>
                </a:r>
                <a:r>
                  <a:rPr lang="en-US" dirty="0"/>
                  <a:t>the previous equation, we have: </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2</m:t>
                              </m:r>
                            </m:sub>
                          </m:sSub>
                        </m:num>
                        <m:den>
                          <m:r>
                            <a:rPr lang="en-US" i="1">
                              <a:latin typeface="Cambria Math" panose="02040503050406030204" pitchFamily="18" charset="0"/>
                            </a:rPr>
                            <m:t>1+</m:t>
                          </m:r>
                          <m:r>
                            <a:rPr lang="en-US" i="1">
                              <a:latin typeface="Cambria Math" panose="02040503050406030204" pitchFamily="18" charset="0"/>
                            </a:rPr>
                            <m:t>𝑟</m:t>
                          </m:r>
                        </m:den>
                      </m:f>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𝐺</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sSub>
                            <m:sSubPr>
                              <m:ctrlPr>
                                <a:rPr lang="fr-FR" i="1">
                                  <a:latin typeface="Cambria Math"/>
                                </a:rPr>
                              </m:ctrlPr>
                            </m:sSubPr>
                            <m:e>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𝐺</m:t>
                              </m:r>
                            </m:e>
                            <m:sub>
                              <m:r>
                                <a:rPr lang="en-US" i="1">
                                  <a:latin typeface="Cambria Math" panose="02040503050406030204" pitchFamily="18" charset="0"/>
                                </a:rPr>
                                <m:t>2</m:t>
                              </m:r>
                            </m:sub>
                          </m:sSub>
                        </m:num>
                        <m:den>
                          <m:r>
                            <a:rPr lang="en-US" i="1">
                              <a:latin typeface="Cambria Math" panose="02040503050406030204" pitchFamily="18" charset="0"/>
                            </a:rPr>
                            <m:t>1+</m:t>
                          </m:r>
                          <m:r>
                            <a:rPr lang="en-US" i="1">
                              <a:latin typeface="Cambria Math" panose="02040503050406030204" pitchFamily="18" charset="0"/>
                            </a:rPr>
                            <m:t>𝑟</m:t>
                          </m:r>
                        </m:den>
                      </m:f>
                    </m:oMath>
                  </m:oMathPara>
                </a14:m>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245"/>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43</a:t>
            </a:fld>
            <a:endParaRPr lang="pt-BR"/>
          </a:p>
        </p:txBody>
      </p:sp>
      <p:sp>
        <p:nvSpPr>
          <p:cNvPr id="4" name="Titre 3"/>
          <p:cNvSpPr>
            <a:spLocks noGrp="1"/>
          </p:cNvSpPr>
          <p:nvPr>
            <p:ph type="title"/>
          </p:nvPr>
        </p:nvSpPr>
        <p:spPr/>
        <p:txBody>
          <a:bodyPr/>
          <a:lstStyle/>
          <a:p>
            <a:r>
              <a:rPr lang="fr-FR" dirty="0" err="1"/>
              <a:t>Adding</a:t>
            </a:r>
            <a:r>
              <a:rPr lang="fr-FR" dirty="0"/>
              <a:t> </a:t>
            </a:r>
            <a:r>
              <a:rPr lang="fr-FR" dirty="0" err="1"/>
              <a:t>Government</a:t>
            </a:r>
            <a:endParaRPr lang="fr-FR" dirty="0"/>
          </a:p>
        </p:txBody>
      </p:sp>
    </p:spTree>
    <p:extLst>
      <p:ext uri="{BB962C8B-B14F-4D97-AF65-F5344CB8AC3E}">
        <p14:creationId xmlns:p14="http://schemas.microsoft.com/office/powerpoint/2010/main" val="21807361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The </a:t>
                </a:r>
                <a:r>
                  <a:rPr lang="en-US" dirty="0"/>
                  <a:t>inclusion of government does not change the rate of substitution between present consumption and future consumption: the slope of the consumer budget constraint remains unaltered. </a:t>
                </a:r>
                <a:endParaRPr lang="en-US" dirty="0" smtClean="0"/>
              </a:p>
              <a:p>
                <a:pPr lvl="1"/>
                <a:endParaRPr lang="en-US" dirty="0" smtClean="0"/>
              </a:p>
              <a:p>
                <a:pPr lvl="1"/>
                <a:r>
                  <a:rPr lang="en-US" dirty="0" smtClean="0"/>
                  <a:t>the </a:t>
                </a:r>
                <a:r>
                  <a:rPr lang="en-US" dirty="0"/>
                  <a:t>new </a:t>
                </a:r>
                <a:r>
                  <a:rPr lang="en-US" dirty="0" smtClean="0"/>
                  <a:t>budget </a:t>
                </a:r>
                <a:r>
                  <a:rPr lang="en-US" dirty="0"/>
                  <a:t>constraint is smaller, given that the </a:t>
                </a:r>
                <a:r>
                  <a:rPr lang="en-US" dirty="0" smtClean="0"/>
                  <a:t>disposable </a:t>
                </a:r>
                <a:r>
                  <a:rPr lang="en-US" dirty="0"/>
                  <a:t>income becomes </a:t>
                </a:r>
                <a14:m>
                  <m:oMath xmlns:m="http://schemas.openxmlformats.org/officeDocument/2006/math">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𝐺</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sSub>
                          <m:sSubPr>
                            <m:ctrlPr>
                              <a:rPr lang="fr-FR" i="1">
                                <a:latin typeface="Cambria Math"/>
                              </a:rPr>
                            </m:ctrlPr>
                          </m:sSubPr>
                          <m:e>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𝐺</m:t>
                            </m:r>
                          </m:e>
                          <m:sub>
                            <m:r>
                              <a:rPr lang="en-US" i="1">
                                <a:latin typeface="Cambria Math" panose="02040503050406030204" pitchFamily="18" charset="0"/>
                              </a:rPr>
                              <m:t>2</m:t>
                            </m:r>
                          </m:sub>
                        </m:sSub>
                      </m:num>
                      <m:den>
                        <m:r>
                          <a:rPr lang="en-US" i="1">
                            <a:latin typeface="Cambria Math" panose="02040503050406030204" pitchFamily="18" charset="0"/>
                          </a:rPr>
                          <m:t>1+</m:t>
                        </m:r>
                        <m:r>
                          <a:rPr lang="en-US" i="1">
                            <a:latin typeface="Cambria Math" panose="02040503050406030204" pitchFamily="18" charset="0"/>
                          </a:rPr>
                          <m:t>𝑟</m:t>
                        </m:r>
                      </m:den>
                    </m:f>
                  </m:oMath>
                </a14:m>
                <a:r>
                  <a:rPr lang="en-US" dirty="0"/>
                  <a:t>, instead of </a:t>
                </a:r>
                <a14:m>
                  <m:oMath xmlns:m="http://schemas.openxmlformats.org/officeDocument/2006/math">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2</m:t>
                            </m:r>
                          </m:sub>
                        </m:sSub>
                      </m:num>
                      <m:den>
                        <m:r>
                          <a:rPr lang="en-US" i="1">
                            <a:latin typeface="Cambria Math" panose="02040503050406030204" pitchFamily="18" charset="0"/>
                          </a:rPr>
                          <m:t>1+</m:t>
                        </m:r>
                        <m:r>
                          <a:rPr lang="en-US" i="1">
                            <a:latin typeface="Cambria Math" panose="02040503050406030204" pitchFamily="18" charset="0"/>
                          </a:rPr>
                          <m:t>𝑟</m:t>
                        </m:r>
                      </m:den>
                    </m:f>
                  </m:oMath>
                </a14:m>
                <a:r>
                  <a:rPr lang="en-US" dirty="0"/>
                  <a:t>. </a:t>
                </a:r>
                <a:endParaRPr lang="en-US" dirty="0" smtClean="0"/>
              </a:p>
              <a:p>
                <a:pPr lvl="1"/>
                <a:endParaRPr lang="en-US" dirty="0" smtClean="0"/>
              </a:p>
              <a:p>
                <a:pPr lvl="1"/>
                <a:r>
                  <a:rPr lang="en-US" dirty="0" smtClean="0"/>
                  <a:t>Graphically</a:t>
                </a:r>
                <a:r>
                  <a:rPr lang="en-US" dirty="0"/>
                  <a:t>, </a:t>
                </a:r>
                <a:r>
                  <a:rPr lang="en-US" dirty="0" smtClean="0"/>
                  <a:t>it a </a:t>
                </a:r>
                <a:r>
                  <a:rPr lang="en-US" dirty="0"/>
                  <a:t>straight line closer to the origin than when there is no government.</a:t>
                </a:r>
                <a:endParaRPr lang="fr-FR" dirty="0"/>
              </a:p>
              <a:p>
                <a:endParaRPr lang="en-US" dirty="0" smtClean="0"/>
              </a:p>
              <a:p>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44</a:t>
            </a:fld>
            <a:endParaRPr lang="pt-BR"/>
          </a:p>
        </p:txBody>
      </p:sp>
      <p:sp>
        <p:nvSpPr>
          <p:cNvPr id="4" name="Titre 3"/>
          <p:cNvSpPr>
            <a:spLocks noGrp="1"/>
          </p:cNvSpPr>
          <p:nvPr>
            <p:ph type="title"/>
          </p:nvPr>
        </p:nvSpPr>
        <p:spPr/>
        <p:txBody>
          <a:bodyPr/>
          <a:lstStyle/>
          <a:p>
            <a:r>
              <a:rPr lang="fr-FR" dirty="0" err="1"/>
              <a:t>Adding</a:t>
            </a:r>
            <a:r>
              <a:rPr lang="fr-FR" dirty="0"/>
              <a:t> </a:t>
            </a:r>
            <a:r>
              <a:rPr lang="fr-FR" dirty="0" err="1"/>
              <a:t>Government</a:t>
            </a:r>
            <a:endParaRPr lang="fr-FR" dirty="0"/>
          </a:p>
        </p:txBody>
      </p:sp>
    </p:spTree>
    <p:extLst>
      <p:ext uri="{BB962C8B-B14F-4D97-AF65-F5344CB8AC3E}">
        <p14:creationId xmlns:p14="http://schemas.microsoft.com/office/powerpoint/2010/main" val="20053185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The </a:t>
                </a:r>
                <a:r>
                  <a:rPr lang="en-US" dirty="0"/>
                  <a:t>consumption path, with the presence of government and </a:t>
                </a:r>
                <a:r>
                  <a:rPr lang="en-US" dirty="0" smtClean="0"/>
                  <a:t>assuming </a:t>
                </a:r>
                <a14:m>
                  <m:oMath xmlns:m="http://schemas.openxmlformats.org/officeDocument/2006/math">
                    <m:r>
                      <a:rPr lang="en-US" i="1">
                        <a:latin typeface="Cambria Math"/>
                      </a:rPr>
                      <m:t>𝛽</m:t>
                    </m:r>
                    <m:r>
                      <a:rPr lang="en-US" i="1">
                        <a:latin typeface="Cambria Math"/>
                      </a:rPr>
                      <m:t>=</m:t>
                    </m:r>
                    <m:f>
                      <m:fPr>
                        <m:ctrlPr>
                          <a:rPr lang="fr-FR" i="1">
                            <a:latin typeface="Cambria Math"/>
                          </a:rPr>
                        </m:ctrlPr>
                      </m:fPr>
                      <m:num>
                        <m:r>
                          <a:rPr lang="en-US" i="1">
                            <a:latin typeface="Cambria Math"/>
                          </a:rPr>
                          <m:t>1</m:t>
                        </m:r>
                      </m:num>
                      <m:den>
                        <m:r>
                          <a:rPr lang="en-US" i="1">
                            <a:latin typeface="Cambria Math"/>
                          </a:rPr>
                          <m:t>1+</m:t>
                        </m:r>
                        <m:r>
                          <a:rPr lang="en-US" i="1">
                            <a:latin typeface="Cambria Math"/>
                          </a:rPr>
                          <m:t>𝑟</m:t>
                        </m:r>
                      </m:den>
                    </m:f>
                  </m:oMath>
                </a14:m>
                <a:r>
                  <a:rPr lang="en-US" dirty="0" smtClean="0"/>
                  <a:t>, </a:t>
                </a:r>
                <a:r>
                  <a:rPr lang="en-US" dirty="0"/>
                  <a:t>will be:</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2</m:t>
                          </m:r>
                        </m:sub>
                      </m:sSub>
                      <m:r>
                        <a:rPr lang="en-US" i="1">
                          <a:latin typeface="Cambria Math" panose="02040503050406030204" pitchFamily="18" charset="0"/>
                        </a:rPr>
                        <m:t>=</m:t>
                      </m:r>
                      <m:acc>
                        <m:accPr>
                          <m:chr m:val="̅"/>
                          <m:ctrlPr>
                            <a:rPr lang="fr-FR" i="1">
                              <a:latin typeface="Cambria Math"/>
                            </a:rPr>
                          </m:ctrlPr>
                        </m:accPr>
                        <m:e>
                          <m:r>
                            <a:rPr lang="en-US" i="1">
                              <a:latin typeface="Cambria Math" panose="02040503050406030204" pitchFamily="18" charset="0"/>
                            </a:rPr>
                            <m:t>𝐶</m:t>
                          </m:r>
                        </m:e>
                      </m:acc>
                      <m:r>
                        <a:rPr lang="en-US" i="1">
                          <a:latin typeface="Cambria Math" panose="02040503050406030204" pitchFamily="18" charset="0"/>
                        </a:rPr>
                        <m:t>=</m:t>
                      </m:r>
                      <m:f>
                        <m:fPr>
                          <m:ctrlPr>
                            <a:rPr lang="fr-FR" i="1">
                              <a:latin typeface="Cambria Math"/>
                            </a:rPr>
                          </m:ctrlPr>
                        </m:fPr>
                        <m:num>
                          <m:d>
                            <m:dPr>
                              <m:ctrlPr>
                                <a:rPr lang="fr-FR"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e>
                          </m:d>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𝐺</m:t>
                                  </m:r>
                                </m:e>
                                <m:sub>
                                  <m:r>
                                    <a:rPr lang="en-US" i="1">
                                      <a:latin typeface="Cambria Math" panose="02040503050406030204" pitchFamily="18" charset="0"/>
                                    </a:rPr>
                                    <m:t>1</m:t>
                                  </m:r>
                                </m:sub>
                              </m:sSub>
                            </m:e>
                          </m:d>
                          <m:r>
                            <a:rPr lang="en-US" i="1">
                              <a:latin typeface="Cambria Math" panose="02040503050406030204" pitchFamily="18" charset="0"/>
                            </a:rPr>
                            <m:t>+</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2</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𝐺</m:t>
                                  </m:r>
                                </m:e>
                                <m:sub>
                                  <m:r>
                                    <a:rPr lang="en-US" i="1">
                                      <a:latin typeface="Cambria Math" panose="02040503050406030204" pitchFamily="18" charset="0"/>
                                    </a:rPr>
                                    <m:t>2</m:t>
                                  </m:r>
                                </m:sub>
                              </m:sSub>
                            </m:e>
                          </m:d>
                        </m:num>
                        <m:den>
                          <m:r>
                            <a:rPr lang="en-US" i="1">
                              <a:latin typeface="Cambria Math" panose="02040503050406030204" pitchFamily="18" charset="0"/>
                            </a:rPr>
                            <m:t>2+</m:t>
                          </m:r>
                          <m:r>
                            <a:rPr lang="en-US" i="1">
                              <a:latin typeface="Cambria Math" panose="02040503050406030204" pitchFamily="18" charset="0"/>
                            </a:rPr>
                            <m:t>𝑟</m:t>
                          </m:r>
                        </m:den>
                      </m:f>
                    </m:oMath>
                  </m:oMathPara>
                </a14:m>
                <a:endParaRPr lang="en-US" dirty="0" smtClean="0"/>
              </a:p>
              <a:p>
                <a:endParaRPr lang="en-US" dirty="0" smtClean="0"/>
              </a:p>
              <a:p>
                <a:r>
                  <a:rPr lang="en-US" dirty="0" smtClean="0"/>
                  <a:t>Consumption </a:t>
                </a:r>
                <a:r>
                  <a:rPr lang="en-US" dirty="0"/>
                  <a:t>depends on the amount of government expenditures. </a:t>
                </a:r>
              </a:p>
              <a:p>
                <a:pPr lvl="1"/>
                <a:r>
                  <a:rPr lang="en-US" dirty="0"/>
                  <a:t>how expenditures or taxes are spread over time does not affect the choice of private consumption.</a:t>
                </a:r>
                <a:endParaRPr lang="fr-FR" dirty="0"/>
              </a:p>
              <a:p>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45</a:t>
            </a:fld>
            <a:endParaRPr lang="pt-BR"/>
          </a:p>
        </p:txBody>
      </p:sp>
      <p:sp>
        <p:nvSpPr>
          <p:cNvPr id="4" name="Titre 3"/>
          <p:cNvSpPr>
            <a:spLocks noGrp="1"/>
          </p:cNvSpPr>
          <p:nvPr>
            <p:ph type="title"/>
          </p:nvPr>
        </p:nvSpPr>
        <p:spPr/>
        <p:txBody>
          <a:bodyPr/>
          <a:lstStyle/>
          <a:p>
            <a:r>
              <a:rPr lang="fr-FR" dirty="0" err="1"/>
              <a:t>Adding</a:t>
            </a:r>
            <a:r>
              <a:rPr lang="fr-FR" dirty="0"/>
              <a:t> </a:t>
            </a:r>
            <a:r>
              <a:rPr lang="fr-FR" dirty="0" err="1"/>
              <a:t>Government</a:t>
            </a:r>
            <a:endParaRPr lang="fr-FR" dirty="0"/>
          </a:p>
        </p:txBody>
      </p:sp>
    </p:spTree>
    <p:extLst>
      <p:ext uri="{BB962C8B-B14F-4D97-AF65-F5344CB8AC3E}">
        <p14:creationId xmlns:p14="http://schemas.microsoft.com/office/powerpoint/2010/main" val="35991437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Current account: from national </a:t>
                </a:r>
                <a:r>
                  <a:rPr lang="en-US" dirty="0"/>
                  <a:t>accounts </a:t>
                </a:r>
                <a:r>
                  <a:rPr lang="en-US" dirty="0" smtClean="0"/>
                  <a:t>identity, we have:</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𝑟</m:t>
                      </m:r>
                      <m:sSub>
                        <m:sSubPr>
                          <m:ctrlPr>
                            <a:rPr lang="fr-FR"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𝐺</m:t>
                          </m:r>
                        </m:e>
                        <m:sub>
                          <m:r>
                            <a:rPr lang="en-US" i="1">
                              <a:latin typeface="Cambria Math" panose="02040503050406030204" pitchFamily="18" charset="0"/>
                            </a:rPr>
                            <m:t>𝑡</m:t>
                          </m:r>
                        </m:sub>
                      </m:sSub>
                    </m:oMath>
                  </m:oMathPara>
                </a14:m>
                <a:endParaRPr lang="fr-FR" dirty="0"/>
              </a:p>
              <a:p>
                <a:endParaRPr lang="fr-FR" dirty="0"/>
              </a:p>
              <a:p>
                <a:r>
                  <a:rPr lang="en-US" dirty="0"/>
                  <a:t>Taking </a:t>
                </a:r>
                <a14:m>
                  <m:oMath xmlns:m="http://schemas.openxmlformats.org/officeDocument/2006/math">
                    <m:sSub>
                      <m:sSubPr>
                        <m:ctrlPr>
                          <a:rPr lang="fr-FR" i="1">
                            <a:latin typeface="Cambria Math"/>
                          </a:rPr>
                        </m:ctrlPr>
                      </m:sSubPr>
                      <m:e>
                        <m:r>
                          <a:rPr lang="en-US" b="0" i="1" smtClean="0">
                            <a:latin typeface="Cambria Math"/>
                          </a:rPr>
                          <m:t>𝐵</m:t>
                        </m:r>
                      </m:e>
                      <m:sub>
                        <m:r>
                          <a:rPr lang="en-US" i="1">
                            <a:latin typeface="Cambria Math"/>
                          </a:rPr>
                          <m:t>1</m:t>
                        </m:r>
                      </m:sub>
                    </m:sSub>
                    <m:r>
                      <a:rPr lang="en-US" b="0" i="1" smtClean="0">
                        <a:latin typeface="Cambria Math"/>
                      </a:rPr>
                      <m:t>=0</m:t>
                    </m:r>
                  </m:oMath>
                </a14:m>
                <a:r>
                  <a:rPr lang="en-US" dirty="0"/>
                  <a:t>, </a:t>
                </a:r>
                <a:r>
                  <a:rPr lang="en-US" dirty="0" smtClean="0"/>
                  <a:t>and </a:t>
                </a:r>
                <a:r>
                  <a:rPr lang="en-US" dirty="0"/>
                  <a:t>substituting the </a:t>
                </a:r>
                <a:r>
                  <a:rPr lang="en-US" dirty="0" smtClean="0"/>
                  <a:t>optimal consumption, </a:t>
                </a:r>
                <a:r>
                  <a:rPr lang="en-US" dirty="0"/>
                  <a:t>we arrive at:</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2</m:t>
                                  </m:r>
                                </m:sub>
                              </m:sSub>
                            </m:e>
                          </m:d>
                          <m:r>
                            <a:rPr lang="en-US" i="1">
                              <a:latin typeface="Cambria Math" panose="02040503050406030204" pitchFamily="18" charset="0"/>
                            </a:rPr>
                            <m:t>−</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𝐺</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𝐺</m:t>
                                  </m:r>
                                </m:e>
                                <m:sub>
                                  <m:r>
                                    <a:rPr lang="en-US" i="1">
                                      <a:latin typeface="Cambria Math" panose="02040503050406030204" pitchFamily="18" charset="0"/>
                                    </a:rPr>
                                    <m:t>2</m:t>
                                  </m:r>
                                </m:sub>
                              </m:sSub>
                            </m:e>
                          </m:d>
                        </m:num>
                        <m:den>
                          <m:r>
                            <a:rPr lang="en-US" i="1">
                              <a:latin typeface="Cambria Math" panose="02040503050406030204" pitchFamily="18" charset="0"/>
                            </a:rPr>
                            <m:t>2+</m:t>
                          </m:r>
                          <m:r>
                            <a:rPr lang="en-US" i="1">
                              <a:latin typeface="Cambria Math" panose="02040503050406030204" pitchFamily="18" charset="0"/>
                            </a:rPr>
                            <m:t>𝑟</m:t>
                          </m:r>
                        </m:den>
                      </m:f>
                      <m:r>
                        <a:rPr lang="en-US" i="1">
                          <a:latin typeface="Cambria Math" panose="02040503050406030204" pitchFamily="18" charset="0"/>
                        </a:rPr>
                        <m:t>.</m:t>
                      </m:r>
                    </m:oMath>
                  </m:oMathPara>
                </a14:m>
                <a:endParaRPr lang="en-US" dirty="0" smtClean="0"/>
              </a:p>
              <a:p>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46</a:t>
            </a:fld>
            <a:endParaRPr lang="pt-BR"/>
          </a:p>
        </p:txBody>
      </p:sp>
      <p:sp>
        <p:nvSpPr>
          <p:cNvPr id="4" name="Titre 3"/>
          <p:cNvSpPr>
            <a:spLocks noGrp="1"/>
          </p:cNvSpPr>
          <p:nvPr>
            <p:ph type="title"/>
          </p:nvPr>
        </p:nvSpPr>
        <p:spPr/>
        <p:txBody>
          <a:bodyPr/>
          <a:lstStyle/>
          <a:p>
            <a:r>
              <a:rPr lang="fr-FR" dirty="0" err="1"/>
              <a:t>Adding</a:t>
            </a:r>
            <a:r>
              <a:rPr lang="fr-FR" dirty="0"/>
              <a:t> </a:t>
            </a:r>
            <a:r>
              <a:rPr lang="fr-FR" dirty="0" err="1"/>
              <a:t>Government</a:t>
            </a:r>
            <a:endParaRPr lang="fr-FR" dirty="0"/>
          </a:p>
        </p:txBody>
      </p:sp>
    </p:spTree>
    <p:extLst>
      <p:ext uri="{BB962C8B-B14F-4D97-AF65-F5344CB8AC3E}">
        <p14:creationId xmlns:p14="http://schemas.microsoft.com/office/powerpoint/2010/main" val="36966882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smtClean="0"/>
              <a:t>With equal government </a:t>
            </a:r>
            <a:r>
              <a:rPr lang="en-US" dirty="0"/>
              <a:t>expenditures </a:t>
            </a:r>
            <a:r>
              <a:rPr lang="en-US" dirty="0" smtClean="0"/>
              <a:t>between periods, adding government does </a:t>
            </a:r>
            <a:r>
              <a:rPr lang="en-US" dirty="0"/>
              <a:t>not affect the </a:t>
            </a:r>
            <a:r>
              <a:rPr lang="en-US" dirty="0" smtClean="0"/>
              <a:t>CA balance </a:t>
            </a:r>
          </a:p>
          <a:p>
            <a:pPr lvl="1"/>
            <a:r>
              <a:rPr lang="en-US" dirty="0" smtClean="0"/>
              <a:t>Intuition: the </a:t>
            </a:r>
            <a:r>
              <a:rPr lang="en-US" dirty="0"/>
              <a:t>reduction in private consumption </a:t>
            </a:r>
            <a:r>
              <a:rPr lang="en-US" dirty="0" smtClean="0"/>
              <a:t>is </a:t>
            </a:r>
            <a:r>
              <a:rPr lang="en-US" dirty="0"/>
              <a:t>exactly equal to government expenditure when it is equal between </a:t>
            </a:r>
            <a:r>
              <a:rPr lang="en-US" dirty="0" smtClean="0"/>
              <a:t>periods =&gt; private </a:t>
            </a:r>
            <a:r>
              <a:rPr lang="en-US" dirty="0"/>
              <a:t>consumption is substituted by government consumption. </a:t>
            </a:r>
            <a:endParaRPr lang="fr-FR" dirty="0"/>
          </a:p>
          <a:p>
            <a:endParaRPr lang="en-US" dirty="0" smtClean="0"/>
          </a:p>
          <a:p>
            <a:r>
              <a:rPr lang="en-US" dirty="0" smtClean="0"/>
              <a:t>On </a:t>
            </a:r>
            <a:r>
              <a:rPr lang="en-US" dirty="0"/>
              <a:t>the other hand, if government spends relatively more in the first period in relation to the second, the </a:t>
            </a:r>
            <a:r>
              <a:rPr lang="en-US" dirty="0" smtClean="0"/>
              <a:t>CA balance in the first period is lower with </a:t>
            </a:r>
            <a:r>
              <a:rPr lang="en-US" dirty="0"/>
              <a:t>government than without. </a:t>
            </a:r>
            <a:endParaRPr lang="en-US" dirty="0" smtClean="0"/>
          </a:p>
          <a:p>
            <a:pPr lvl="1"/>
            <a:r>
              <a:rPr lang="en-US" dirty="0" smtClean="0"/>
              <a:t>the </a:t>
            </a:r>
            <a:r>
              <a:rPr lang="en-US" dirty="0"/>
              <a:t>reduction of private consumption does not totally compensate government </a:t>
            </a:r>
            <a:r>
              <a:rPr lang="en-US" dirty="0" smtClean="0"/>
              <a:t>consumption =&gt; aggregate expenditures </a:t>
            </a:r>
            <a:r>
              <a:rPr lang="en-US" dirty="0"/>
              <a:t>increases, leading to a smaller </a:t>
            </a:r>
            <a:r>
              <a:rPr lang="en-US" dirty="0" smtClean="0"/>
              <a:t>CA balance</a:t>
            </a:r>
            <a:r>
              <a:rPr lang="en-US" dirty="0"/>
              <a:t>.</a:t>
            </a:r>
            <a:endParaRPr lang="fr-FR" dirty="0"/>
          </a:p>
          <a:p>
            <a:endParaRPr lang="en-US" dirty="0" smtClean="0"/>
          </a:p>
          <a:p>
            <a:r>
              <a:rPr lang="en-US" dirty="0" smtClean="0"/>
              <a:t>In sum, </a:t>
            </a:r>
            <a:r>
              <a:rPr lang="en-US" b="1" dirty="0"/>
              <a:t>government will affect the </a:t>
            </a:r>
            <a:r>
              <a:rPr lang="en-US" b="1" dirty="0" smtClean="0"/>
              <a:t>CA balance as long as it </a:t>
            </a:r>
            <a:r>
              <a:rPr lang="en-US" b="1" dirty="0"/>
              <a:t>alters the </a:t>
            </a:r>
            <a:r>
              <a:rPr lang="en-US" b="1" dirty="0" smtClean="0"/>
              <a:t>relative aggregate expenditures between </a:t>
            </a:r>
            <a:r>
              <a:rPr lang="en-US" b="1" dirty="0"/>
              <a:t>the two periods</a:t>
            </a:r>
            <a:r>
              <a:rPr lang="en-US" dirty="0"/>
              <a:t>.</a:t>
            </a:r>
            <a:endParaRPr lang="fr-FR" dirty="0"/>
          </a:p>
          <a:p>
            <a:endParaRPr lang="fr-FR" dirty="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47</a:t>
            </a:fld>
            <a:endParaRPr lang="pt-BR"/>
          </a:p>
        </p:txBody>
      </p:sp>
      <p:sp>
        <p:nvSpPr>
          <p:cNvPr id="4" name="Titre 3"/>
          <p:cNvSpPr>
            <a:spLocks noGrp="1"/>
          </p:cNvSpPr>
          <p:nvPr>
            <p:ph type="title"/>
          </p:nvPr>
        </p:nvSpPr>
        <p:spPr/>
        <p:txBody>
          <a:bodyPr/>
          <a:lstStyle/>
          <a:p>
            <a:r>
              <a:rPr lang="fr-FR" dirty="0" err="1"/>
              <a:t>Adding</a:t>
            </a:r>
            <a:r>
              <a:rPr lang="fr-FR" dirty="0"/>
              <a:t> </a:t>
            </a:r>
            <a:r>
              <a:rPr lang="fr-FR" dirty="0" err="1"/>
              <a:t>Government</a:t>
            </a:r>
            <a:endParaRPr lang="fr-FR" dirty="0"/>
          </a:p>
        </p:txBody>
      </p:sp>
    </p:spTree>
    <p:extLst>
      <p:ext uri="{BB962C8B-B14F-4D97-AF65-F5344CB8AC3E}">
        <p14:creationId xmlns:p14="http://schemas.microsoft.com/office/powerpoint/2010/main" val="599161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Basic </a:t>
            </a:r>
            <a:r>
              <a:rPr lang="en-US" dirty="0" smtClean="0"/>
              <a:t>Hypotheses</a:t>
            </a:r>
            <a:endParaRPr lang="en-US" dirty="0"/>
          </a:p>
          <a:p>
            <a:r>
              <a:rPr lang="en-US" dirty="0" smtClean="0"/>
              <a:t>Consumption Smoothing</a:t>
            </a:r>
            <a:endParaRPr lang="en-US" dirty="0"/>
          </a:p>
          <a:p>
            <a:r>
              <a:rPr lang="en-US" dirty="0" smtClean="0"/>
              <a:t>Comparing </a:t>
            </a:r>
            <a:r>
              <a:rPr lang="en-US" dirty="0"/>
              <a:t>with a Closed </a:t>
            </a:r>
            <a:r>
              <a:rPr lang="en-US" dirty="0" smtClean="0"/>
              <a:t>Economy</a:t>
            </a:r>
            <a:endParaRPr lang="en-US" dirty="0"/>
          </a:p>
          <a:p>
            <a:r>
              <a:rPr lang="en-US" dirty="0" smtClean="0"/>
              <a:t>How </a:t>
            </a:r>
            <a:r>
              <a:rPr lang="en-US" dirty="0"/>
              <a:t>Economic Shocks Affect the Current </a:t>
            </a:r>
            <a:r>
              <a:rPr lang="en-US" dirty="0" smtClean="0"/>
              <a:t>Account</a:t>
            </a:r>
          </a:p>
          <a:p>
            <a:r>
              <a:rPr lang="en-US" dirty="0" smtClean="0"/>
              <a:t>Adding Government </a:t>
            </a:r>
          </a:p>
          <a:p>
            <a:endParaRPr lang="en-US" dirty="0" smtClean="0"/>
          </a:p>
          <a:p>
            <a:r>
              <a:rPr lang="en-US" dirty="0" smtClean="0">
                <a:solidFill>
                  <a:schemeClr val="accent6">
                    <a:lumMod val="75000"/>
                  </a:schemeClr>
                </a:solidFill>
              </a:rPr>
              <a:t>The </a:t>
            </a:r>
            <a:r>
              <a:rPr lang="en-US" dirty="0">
                <a:solidFill>
                  <a:schemeClr val="accent6">
                    <a:lumMod val="75000"/>
                  </a:schemeClr>
                </a:solidFill>
              </a:rPr>
              <a:t>Model with Production and </a:t>
            </a:r>
            <a:r>
              <a:rPr lang="en-US" dirty="0" smtClean="0">
                <a:solidFill>
                  <a:schemeClr val="accent6">
                    <a:lumMod val="75000"/>
                  </a:schemeClr>
                </a:solidFill>
              </a:rPr>
              <a:t>Investment</a:t>
            </a:r>
          </a:p>
          <a:p>
            <a:pPr lvl="1"/>
            <a:r>
              <a:rPr lang="fr-FR" dirty="0" smtClean="0"/>
              <a:t>G</a:t>
            </a:r>
            <a:r>
              <a:rPr lang="en-US" dirty="0" err="1"/>
              <a:t>raphic</a:t>
            </a:r>
            <a:r>
              <a:rPr lang="en-US" dirty="0"/>
              <a:t> </a:t>
            </a:r>
            <a:r>
              <a:rPr lang="en-US" dirty="0" smtClean="0"/>
              <a:t>Representation</a:t>
            </a:r>
          </a:p>
          <a:p>
            <a:pPr lvl="1"/>
            <a:r>
              <a:rPr lang="en-US" dirty="0" smtClean="0"/>
              <a:t>The </a:t>
            </a:r>
            <a:r>
              <a:rPr lang="en-US" dirty="0"/>
              <a:t>Relation Between Investment and Savings.</a:t>
            </a:r>
            <a:endParaRPr lang="en-US" dirty="0" smtClean="0"/>
          </a:p>
          <a:p>
            <a:endParaRPr lang="en-US" dirty="0" smtClean="0"/>
          </a:p>
          <a:p>
            <a:r>
              <a:rPr lang="en-US" dirty="0" smtClean="0"/>
              <a:t>The </a:t>
            </a:r>
            <a:r>
              <a:rPr lang="en-US" dirty="0"/>
              <a:t>Model and the World </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48</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2079959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The </a:t>
                </a:r>
                <a:r>
                  <a:rPr lang="en-US" dirty="0"/>
                  <a:t>current-account balance depends on the aggregate saving and </a:t>
                </a:r>
                <a:r>
                  <a:rPr lang="en-US" dirty="0" smtClean="0"/>
                  <a:t>investment. </a:t>
                </a:r>
              </a:p>
              <a:p>
                <a:endParaRPr lang="en-US" dirty="0" smtClean="0"/>
              </a:p>
              <a:p>
                <a:r>
                  <a:rPr lang="en-US" dirty="0" smtClean="0"/>
                  <a:t>Now we </a:t>
                </a:r>
                <a:r>
                  <a:rPr lang="en-US" dirty="0"/>
                  <a:t>will add the decision to invest to that of </a:t>
                </a:r>
                <a:r>
                  <a:rPr lang="en-US" dirty="0" smtClean="0"/>
                  <a:t>saving. </a:t>
                </a:r>
                <a:endParaRPr lang="fr-FR" dirty="0"/>
              </a:p>
              <a:p>
                <a:endParaRPr lang="en-US" dirty="0" smtClean="0"/>
              </a:p>
              <a:p>
                <a:r>
                  <a:rPr lang="en-US" dirty="0" smtClean="0"/>
                  <a:t>Output </a:t>
                </a:r>
                <a:r>
                  <a:rPr lang="en-US" dirty="0"/>
                  <a:t>is </a:t>
                </a:r>
                <a:r>
                  <a:rPr lang="en-US" dirty="0" smtClean="0"/>
                  <a:t>the </a:t>
                </a:r>
                <a:r>
                  <a:rPr lang="en-US" dirty="0"/>
                  <a:t>result of production, using the stock of capital available in the </a:t>
                </a:r>
                <a:r>
                  <a:rPr lang="en-US" dirty="0" smtClean="0"/>
                  <a:t>economy, through the production function:</a:t>
                </a:r>
              </a:p>
              <a:p>
                <a:endParaRPr lang="fr-FR" i="1" dirty="0" smtClean="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𝑡</m:t>
                              </m:r>
                            </m:sub>
                          </m:sSub>
                        </m:e>
                      </m:d>
                    </m:oMath>
                  </m:oMathPara>
                </a14:m>
                <a:endParaRPr lang="fr-FR" dirty="0"/>
              </a:p>
              <a:p>
                <a:pPr lvl="1"/>
                <a:r>
                  <a:rPr lang="en-US" dirty="0" smtClean="0"/>
                  <a:t>Increasing: </a:t>
                </a:r>
                <a14:m>
                  <m:oMath xmlns:m="http://schemas.openxmlformats.org/officeDocument/2006/math">
                    <m:sSup>
                      <m:sSupPr>
                        <m:ctrlPr>
                          <a:rPr lang="fr-FR" i="1">
                            <a:latin typeface="Cambria Math"/>
                          </a:rPr>
                        </m:ctrlPr>
                      </m:sSupPr>
                      <m:e>
                        <m:r>
                          <a:rPr lang="en-US" i="1">
                            <a:latin typeface="Cambria Math" panose="02040503050406030204" pitchFamily="18" charset="0"/>
                          </a:rPr>
                          <m:t>𝐹</m:t>
                        </m:r>
                      </m:e>
                      <m:sup>
                        <m:r>
                          <a:rPr lang="en-US" i="1">
                            <a:latin typeface="Cambria Math" panose="02040503050406030204" pitchFamily="18" charset="0"/>
                          </a:rPr>
                          <m:t>′</m:t>
                        </m:r>
                      </m:sup>
                    </m:sSup>
                    <m:d>
                      <m:dPr>
                        <m:ctrlPr>
                          <a:rPr lang="fr-FR" i="1">
                            <a:latin typeface="Cambria Math"/>
                          </a:rPr>
                        </m:ctrlPr>
                      </m:dPr>
                      <m:e>
                        <m:r>
                          <a:rPr lang="en-US" i="1">
                            <a:latin typeface="Cambria Math" panose="02040503050406030204" pitchFamily="18" charset="0"/>
                          </a:rPr>
                          <m:t>∙</m:t>
                        </m:r>
                      </m:e>
                    </m:d>
                    <m:r>
                      <a:rPr lang="en-US" i="1">
                        <a:latin typeface="Cambria Math" panose="02040503050406030204" pitchFamily="18" charset="0"/>
                      </a:rPr>
                      <m:t>&gt;0</m:t>
                    </m:r>
                  </m:oMath>
                </a14:m>
                <a:r>
                  <a:rPr lang="en-US" dirty="0"/>
                  <a:t>¸ </a:t>
                </a:r>
                <a:endParaRPr lang="en-US" dirty="0" smtClean="0"/>
              </a:p>
              <a:p>
                <a:pPr lvl="1"/>
                <a:r>
                  <a:rPr lang="en-US" dirty="0" smtClean="0"/>
                  <a:t>with </a:t>
                </a:r>
                <a:r>
                  <a:rPr lang="en-US" dirty="0"/>
                  <a:t>decreasing returns to </a:t>
                </a:r>
                <a:r>
                  <a:rPr lang="en-US" dirty="0" smtClean="0"/>
                  <a:t>scale: </a:t>
                </a:r>
                <a14:m>
                  <m:oMath xmlns:m="http://schemas.openxmlformats.org/officeDocument/2006/math">
                    <m:sSup>
                      <m:sSupPr>
                        <m:ctrlPr>
                          <a:rPr lang="fr-FR" i="1">
                            <a:latin typeface="Cambria Math"/>
                          </a:rPr>
                        </m:ctrlPr>
                      </m:sSupPr>
                      <m:e>
                        <m:r>
                          <a:rPr lang="en-US" i="1">
                            <a:latin typeface="Cambria Math" panose="02040503050406030204" pitchFamily="18" charset="0"/>
                          </a:rPr>
                          <m:t>𝐹</m:t>
                        </m:r>
                      </m:e>
                      <m:sup>
                        <m:r>
                          <a:rPr lang="en-US" i="1">
                            <a:latin typeface="Cambria Math" panose="02040503050406030204" pitchFamily="18" charset="0"/>
                          </a:rPr>
                          <m:t>′′</m:t>
                        </m:r>
                      </m:sup>
                    </m:sSup>
                    <m:d>
                      <m:dPr>
                        <m:ctrlPr>
                          <a:rPr lang="fr-FR" i="1">
                            <a:latin typeface="Cambria Math"/>
                          </a:rPr>
                        </m:ctrlPr>
                      </m:dPr>
                      <m:e>
                        <m:r>
                          <a:rPr lang="en-US" i="1">
                            <a:latin typeface="Cambria Math" panose="02040503050406030204" pitchFamily="18" charset="0"/>
                          </a:rPr>
                          <m:t>∙</m:t>
                        </m:r>
                      </m:e>
                    </m:d>
                    <m:r>
                      <a:rPr lang="en-US" i="1">
                        <a:latin typeface="Cambria Math" panose="02040503050406030204" pitchFamily="18" charset="0"/>
                      </a:rPr>
                      <m:t>&lt;0</m:t>
                    </m:r>
                  </m:oMath>
                </a14:m>
                <a:r>
                  <a:rPr lang="en-US" dirty="0" smtClean="0"/>
                  <a:t>,</a:t>
                </a:r>
              </a:p>
              <a:p>
                <a:pPr lvl="1"/>
                <a14:m>
                  <m:oMath xmlns:m="http://schemas.openxmlformats.org/officeDocument/2006/math">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𝑡</m:t>
                        </m:r>
                      </m:sub>
                    </m:sSub>
                  </m:oMath>
                </a14:m>
                <a:r>
                  <a:rPr lang="en-US" dirty="0" smtClean="0"/>
                  <a:t>: the </a:t>
                </a:r>
                <a:r>
                  <a:rPr lang="en-US" dirty="0"/>
                  <a:t>stock of capital. </a:t>
                </a:r>
                <a:endParaRPr lang="en-US" dirty="0" smtClean="0"/>
              </a:p>
              <a:p>
                <a:pPr lvl="1"/>
                <a14:m>
                  <m:oMath xmlns:m="http://schemas.openxmlformats.org/officeDocument/2006/math">
                    <m:r>
                      <a:rPr lang="en-US" i="1">
                        <a:latin typeface="Cambria Math" panose="02040503050406030204" pitchFamily="18" charset="0"/>
                      </a:rPr>
                      <m:t>𝐹</m:t>
                    </m:r>
                    <m:d>
                      <m:dPr>
                        <m:ctrlPr>
                          <a:rPr lang="fr-FR" i="1">
                            <a:latin typeface="Cambria Math"/>
                          </a:rPr>
                        </m:ctrlPr>
                      </m:dPr>
                      <m:e>
                        <m:r>
                          <a:rPr lang="en-US" i="1">
                            <a:latin typeface="Cambria Math" panose="02040503050406030204" pitchFamily="18" charset="0"/>
                          </a:rPr>
                          <m:t>0</m:t>
                        </m:r>
                      </m:e>
                    </m:d>
                    <m:r>
                      <a:rPr lang="en-US" i="1">
                        <a:latin typeface="Cambria Math" panose="02040503050406030204" pitchFamily="18" charset="0"/>
                      </a:rPr>
                      <m:t>=0</m:t>
                    </m:r>
                  </m:oMath>
                </a14:m>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870"/>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49</a:t>
            </a:fld>
            <a:endParaRPr lang="pt-BR"/>
          </a:p>
        </p:txBody>
      </p:sp>
      <p:sp>
        <p:nvSpPr>
          <p:cNvPr id="4" name="Titre 3"/>
          <p:cNvSpPr>
            <a:spLocks noGrp="1"/>
          </p:cNvSpPr>
          <p:nvPr>
            <p:ph type="title"/>
          </p:nvPr>
        </p:nvSpPr>
        <p:spPr/>
        <p:txBody>
          <a:bodyPr/>
          <a:lstStyle/>
          <a:p>
            <a:r>
              <a:rPr lang="en-US" dirty="0"/>
              <a:t>The Model with </a:t>
            </a:r>
            <a:r>
              <a:rPr lang="en-US" dirty="0" smtClean="0"/>
              <a:t/>
            </a:r>
            <a:br>
              <a:rPr lang="en-US" dirty="0" smtClean="0"/>
            </a:br>
            <a:r>
              <a:rPr lang="en-US" dirty="0" smtClean="0"/>
              <a:t>Production </a:t>
            </a:r>
            <a:r>
              <a:rPr lang="en-US" dirty="0"/>
              <a:t>and Investment </a:t>
            </a:r>
            <a:endParaRPr lang="fr-FR" dirty="0"/>
          </a:p>
        </p:txBody>
      </p:sp>
    </p:spTree>
    <p:extLst>
      <p:ext uri="{BB962C8B-B14F-4D97-AF65-F5344CB8AC3E}">
        <p14:creationId xmlns:p14="http://schemas.microsoft.com/office/powerpoint/2010/main" val="60840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dirty="0">
                <a:solidFill>
                  <a:schemeClr val="accent6">
                    <a:lumMod val="75000"/>
                  </a:schemeClr>
                </a:solidFill>
              </a:rPr>
              <a:t>Basic </a:t>
            </a:r>
            <a:r>
              <a:rPr lang="en-US" dirty="0" smtClean="0">
                <a:solidFill>
                  <a:schemeClr val="accent6">
                    <a:lumMod val="75000"/>
                  </a:schemeClr>
                </a:solidFill>
              </a:rPr>
              <a:t>Hypotheses</a:t>
            </a:r>
            <a:endParaRPr lang="en-US" dirty="0">
              <a:solidFill>
                <a:schemeClr val="accent6">
                  <a:lumMod val="75000"/>
                </a:schemeClr>
              </a:solidFill>
            </a:endParaRPr>
          </a:p>
          <a:p>
            <a:endParaRPr lang="en-US" dirty="0" smtClean="0"/>
          </a:p>
          <a:p>
            <a:r>
              <a:rPr lang="en-US" dirty="0" smtClean="0"/>
              <a:t>Consumption Smoothing</a:t>
            </a:r>
            <a:endParaRPr lang="en-US" dirty="0"/>
          </a:p>
          <a:p>
            <a:endParaRPr lang="en-US" dirty="0" smtClean="0"/>
          </a:p>
          <a:p>
            <a:r>
              <a:rPr lang="en-US" dirty="0" smtClean="0"/>
              <a:t>Comparing </a:t>
            </a:r>
            <a:r>
              <a:rPr lang="en-US" dirty="0"/>
              <a:t>with a Closed </a:t>
            </a:r>
            <a:r>
              <a:rPr lang="en-US" dirty="0" smtClean="0"/>
              <a:t>Economy</a:t>
            </a:r>
            <a:endParaRPr lang="en-US" dirty="0"/>
          </a:p>
          <a:p>
            <a:endParaRPr lang="en-US" dirty="0" smtClean="0"/>
          </a:p>
          <a:p>
            <a:r>
              <a:rPr lang="en-US" dirty="0" smtClean="0"/>
              <a:t>How </a:t>
            </a:r>
            <a:r>
              <a:rPr lang="en-US" dirty="0"/>
              <a:t>Economic Shocks Affect the Current </a:t>
            </a:r>
            <a:r>
              <a:rPr lang="en-US" dirty="0" smtClean="0"/>
              <a:t>Account</a:t>
            </a:r>
          </a:p>
          <a:p>
            <a:endParaRPr lang="en-US" dirty="0" smtClean="0"/>
          </a:p>
          <a:p>
            <a:r>
              <a:rPr lang="en-US" dirty="0" smtClean="0"/>
              <a:t>Adding Government </a:t>
            </a:r>
          </a:p>
          <a:p>
            <a:endParaRPr lang="en-US" dirty="0" smtClean="0"/>
          </a:p>
          <a:p>
            <a:r>
              <a:rPr lang="en-US" dirty="0" smtClean="0"/>
              <a:t>The </a:t>
            </a:r>
            <a:r>
              <a:rPr lang="en-US" dirty="0"/>
              <a:t>Model with Production and </a:t>
            </a:r>
            <a:r>
              <a:rPr lang="en-US" dirty="0" smtClean="0"/>
              <a:t>Investment</a:t>
            </a:r>
          </a:p>
          <a:p>
            <a:endParaRPr lang="en-US" dirty="0" smtClean="0"/>
          </a:p>
          <a:p>
            <a:r>
              <a:rPr lang="en-US" dirty="0" smtClean="0"/>
              <a:t>The </a:t>
            </a:r>
            <a:r>
              <a:rPr lang="en-US" dirty="0"/>
              <a:t>Model and the World </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26271761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The capital stock is the result of investment made over time. </a:t>
                </a:r>
              </a:p>
              <a:p>
                <a:endParaRPr lang="en-US" dirty="0"/>
              </a:p>
              <a:p>
                <a:r>
                  <a:rPr lang="en-US" dirty="0" smtClean="0"/>
                  <a:t>Assuming </a:t>
                </a:r>
                <a:r>
                  <a:rPr lang="en-US" dirty="0"/>
                  <a:t>there is no depreciation of capital, </a:t>
                </a:r>
                <a:r>
                  <a:rPr lang="en-US" dirty="0" smtClean="0"/>
                  <a:t>capital </a:t>
                </a:r>
                <a:r>
                  <a:rPr lang="en-US" dirty="0"/>
                  <a:t>accumulation is equal to </a:t>
                </a:r>
                <a:r>
                  <a:rPr lang="en-US" dirty="0" smtClean="0"/>
                  <a:t>investment:</a:t>
                </a:r>
                <a:endParaRPr lang="fr-FR" dirty="0"/>
              </a:p>
              <a:p>
                <a:pPr marL="45720" indent="0">
                  <a:buNone/>
                </a:pPr>
                <a:r>
                  <a:rPr lang="en-US" dirty="0"/>
                  <a:t> </a:t>
                </a:r>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𝑡</m:t>
                          </m:r>
                        </m:sub>
                      </m:sSub>
                    </m:oMath>
                  </m:oMathPara>
                </a14:m>
                <a:endParaRPr lang="fr-FR" dirty="0"/>
              </a:p>
              <a:p>
                <a:endParaRPr lang="fr-FR" dirty="0"/>
              </a:p>
              <a:p>
                <a:r>
                  <a:rPr lang="en-US" dirty="0" smtClean="0"/>
                  <a:t>The consumer budget constraint now incorporates production </a:t>
                </a:r>
                <a:r>
                  <a:rPr lang="en-US" dirty="0"/>
                  <a:t>and </a:t>
                </a:r>
                <a:r>
                  <a:rPr lang="en-US" dirty="0" smtClean="0"/>
                  <a:t>investment:</a:t>
                </a:r>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2</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2</m:t>
                              </m:r>
                            </m:sub>
                          </m:sSub>
                        </m:num>
                        <m:den>
                          <m:r>
                            <a:rPr lang="en-US" i="1">
                              <a:latin typeface="Cambria Math" panose="02040503050406030204" pitchFamily="18" charset="0"/>
                            </a:rPr>
                            <m:t>1+</m:t>
                          </m:r>
                          <m:r>
                            <a:rPr lang="en-US" i="1">
                              <a:latin typeface="Cambria Math" panose="02040503050406030204" pitchFamily="18" charset="0"/>
                            </a:rPr>
                            <m:t>𝑟</m:t>
                          </m:r>
                        </m:den>
                      </m:f>
                      <m:r>
                        <a:rPr lang="fr-FR" b="0" i="1" smtClean="0">
                          <a:latin typeface="Cambria Math" panose="02040503050406030204" pitchFamily="18" charset="0"/>
                        </a:rPr>
                        <m:t>  </m:t>
                      </m:r>
                      <m:r>
                        <a:rPr lang="en-US" i="1">
                          <a:latin typeface="Cambria Math" panose="02040503050406030204" pitchFamily="18" charset="0"/>
                        </a:rPr>
                        <m:t>=</m:t>
                      </m:r>
                      <m:r>
                        <a:rPr lang="fr-FR" b="0" i="1" smtClean="0">
                          <a:latin typeface="Cambria Math" panose="02040503050406030204" pitchFamily="18" charset="0"/>
                        </a:rPr>
                        <m:t>  </m:t>
                      </m:r>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2</m:t>
                              </m:r>
                            </m:sub>
                          </m:sSub>
                        </m:num>
                        <m:den>
                          <m:r>
                            <a:rPr lang="en-US" i="1">
                              <a:latin typeface="Cambria Math" panose="02040503050406030204" pitchFamily="18" charset="0"/>
                            </a:rPr>
                            <m:t>1+</m:t>
                          </m:r>
                          <m:r>
                            <a:rPr lang="en-US" i="1">
                              <a:latin typeface="Cambria Math" panose="02040503050406030204" pitchFamily="18" charset="0"/>
                            </a:rPr>
                            <m:t>𝑟</m:t>
                          </m:r>
                        </m:den>
                      </m:f>
                    </m:oMath>
                  </m:oMathPara>
                </a14:m>
                <a:endParaRPr lang="en-US" dirty="0" smtClean="0"/>
              </a:p>
              <a:p>
                <a:pPr marL="45720" indent="0">
                  <a:buNone/>
                </a:pPr>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50</a:t>
            </a:fld>
            <a:endParaRPr lang="pt-BR"/>
          </a:p>
        </p:txBody>
      </p:sp>
      <p:sp>
        <p:nvSpPr>
          <p:cNvPr id="4" name="Titre 3"/>
          <p:cNvSpPr>
            <a:spLocks noGrp="1"/>
          </p:cNvSpPr>
          <p:nvPr>
            <p:ph type="title"/>
          </p:nvPr>
        </p:nvSpPr>
        <p:spPr/>
        <p:txBody>
          <a:bodyPr/>
          <a:lstStyle/>
          <a:p>
            <a:r>
              <a:rPr lang="en-US" dirty="0"/>
              <a:t>The Model with </a:t>
            </a:r>
            <a:r>
              <a:rPr lang="en-US" dirty="0" smtClean="0"/>
              <a:t/>
            </a:r>
            <a:br>
              <a:rPr lang="en-US" dirty="0" smtClean="0"/>
            </a:br>
            <a:r>
              <a:rPr lang="en-US" dirty="0" smtClean="0"/>
              <a:t>Production </a:t>
            </a:r>
            <a:r>
              <a:rPr lang="en-US" dirty="0"/>
              <a:t>and Investment </a:t>
            </a:r>
            <a:endParaRPr lang="fr-FR" dirty="0"/>
          </a:p>
        </p:txBody>
      </p:sp>
      <p:sp>
        <p:nvSpPr>
          <p:cNvPr id="5" name="Accolade ouvrante 4"/>
          <p:cNvSpPr/>
          <p:nvPr/>
        </p:nvSpPr>
        <p:spPr>
          <a:xfrm rot="16200000">
            <a:off x="3502280" y="4459896"/>
            <a:ext cx="258220" cy="22952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Accolade ouvrante 5"/>
          <p:cNvSpPr/>
          <p:nvPr/>
        </p:nvSpPr>
        <p:spPr>
          <a:xfrm rot="16200000">
            <a:off x="5815548" y="4930769"/>
            <a:ext cx="258220" cy="12871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2051720" y="5775453"/>
            <a:ext cx="3060390" cy="646331"/>
          </a:xfrm>
          <a:prstGeom prst="rect">
            <a:avLst/>
          </a:prstGeom>
          <a:noFill/>
        </p:spPr>
        <p:txBody>
          <a:bodyPr wrap="none" rtlCol="0">
            <a:spAutoFit/>
          </a:bodyPr>
          <a:lstStyle/>
          <a:p>
            <a:pPr algn="ctr"/>
            <a:r>
              <a:rPr lang="fr-FR" dirty="0" err="1" smtClean="0">
                <a:solidFill>
                  <a:schemeClr val="tx2"/>
                </a:solidFill>
              </a:rPr>
              <a:t>Present</a:t>
            </a:r>
            <a:r>
              <a:rPr lang="fr-FR" dirty="0" smtClean="0">
                <a:solidFill>
                  <a:schemeClr val="tx2"/>
                </a:solidFill>
              </a:rPr>
              <a:t> value of </a:t>
            </a:r>
          </a:p>
          <a:p>
            <a:pPr algn="ctr"/>
            <a:r>
              <a:rPr lang="fr-FR" dirty="0" err="1">
                <a:solidFill>
                  <a:schemeClr val="tx2"/>
                </a:solidFill>
              </a:rPr>
              <a:t>c</a:t>
            </a:r>
            <a:r>
              <a:rPr lang="fr-FR" dirty="0" err="1" smtClean="0">
                <a:solidFill>
                  <a:schemeClr val="tx2"/>
                </a:solidFill>
              </a:rPr>
              <a:t>onsumption</a:t>
            </a:r>
            <a:r>
              <a:rPr lang="fr-FR" dirty="0" smtClean="0">
                <a:solidFill>
                  <a:schemeClr val="tx2"/>
                </a:solidFill>
              </a:rPr>
              <a:t> and </a:t>
            </a:r>
            <a:r>
              <a:rPr lang="fr-FR" dirty="0" err="1" smtClean="0">
                <a:solidFill>
                  <a:schemeClr val="tx2"/>
                </a:solidFill>
              </a:rPr>
              <a:t>investment</a:t>
            </a:r>
            <a:endParaRPr lang="fr-FR" dirty="0">
              <a:solidFill>
                <a:schemeClr val="tx2"/>
              </a:solidFill>
            </a:endParaRPr>
          </a:p>
        </p:txBody>
      </p:sp>
      <p:sp>
        <p:nvSpPr>
          <p:cNvPr id="8" name="ZoneTexte 7"/>
          <p:cNvSpPr txBox="1"/>
          <p:nvPr/>
        </p:nvSpPr>
        <p:spPr>
          <a:xfrm>
            <a:off x="5181792" y="5775452"/>
            <a:ext cx="1917513" cy="646331"/>
          </a:xfrm>
          <a:prstGeom prst="rect">
            <a:avLst/>
          </a:prstGeom>
          <a:noFill/>
        </p:spPr>
        <p:txBody>
          <a:bodyPr wrap="none" rtlCol="0">
            <a:spAutoFit/>
          </a:bodyPr>
          <a:lstStyle/>
          <a:p>
            <a:pPr algn="ctr"/>
            <a:r>
              <a:rPr lang="fr-FR" dirty="0" err="1" smtClean="0">
                <a:solidFill>
                  <a:schemeClr val="tx2"/>
                </a:solidFill>
              </a:rPr>
              <a:t>Present</a:t>
            </a:r>
            <a:r>
              <a:rPr lang="fr-FR" dirty="0" smtClean="0">
                <a:solidFill>
                  <a:schemeClr val="tx2"/>
                </a:solidFill>
              </a:rPr>
              <a:t> value of </a:t>
            </a:r>
          </a:p>
          <a:p>
            <a:pPr algn="ctr"/>
            <a:r>
              <a:rPr lang="fr-FR" dirty="0" err="1" smtClean="0">
                <a:solidFill>
                  <a:schemeClr val="tx2"/>
                </a:solidFill>
              </a:rPr>
              <a:t>dispsable</a:t>
            </a:r>
            <a:r>
              <a:rPr lang="fr-FR" dirty="0" smtClean="0">
                <a:solidFill>
                  <a:schemeClr val="tx2"/>
                </a:solidFill>
              </a:rPr>
              <a:t> </a:t>
            </a:r>
            <a:r>
              <a:rPr lang="fr-FR" dirty="0" err="1" smtClean="0">
                <a:solidFill>
                  <a:schemeClr val="tx2"/>
                </a:solidFill>
              </a:rPr>
              <a:t>income</a:t>
            </a:r>
            <a:endParaRPr lang="fr-FR" dirty="0">
              <a:solidFill>
                <a:schemeClr val="tx2"/>
              </a:solidFill>
            </a:endParaRPr>
          </a:p>
        </p:txBody>
      </p:sp>
    </p:spTree>
    <p:extLst>
      <p:ext uri="{BB962C8B-B14F-4D97-AF65-F5344CB8AC3E}">
        <p14:creationId xmlns:p14="http://schemas.microsoft.com/office/powerpoint/2010/main" val="24751471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The </a:t>
                </a:r>
                <a:r>
                  <a:rPr lang="en-US" dirty="0"/>
                  <a:t>consumer chooses </a:t>
                </a:r>
                <a:r>
                  <a:rPr lang="en-US" dirty="0" smtClean="0"/>
                  <a:t>consumption </a:t>
                </a:r>
                <a:r>
                  <a:rPr lang="en-US" dirty="0"/>
                  <a:t>and investment in both periods, </a:t>
                </a:r>
                <a14:m>
                  <m:oMath xmlns:m="http://schemas.openxmlformats.org/officeDocument/2006/math">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2</m:t>
                        </m:r>
                      </m:sub>
                    </m:sSub>
                    <m:r>
                      <a:rPr lang="en-US" i="1">
                        <a:latin typeface="Cambria Math" panose="02040503050406030204" pitchFamily="18" charset="0"/>
                      </a:rPr>
                      <m:t> </m:t>
                    </m:r>
                  </m:oMath>
                </a14:m>
                <a:r>
                  <a:rPr lang="en-US" dirty="0"/>
                  <a:t>e</a:t>
                </a:r>
                <a14:m>
                  <m:oMath xmlns:m="http://schemas.openxmlformats.org/officeDocument/2006/math">
                    <m:r>
                      <a:rPr lang="en-US" i="1">
                        <a:latin typeface="Cambria Math" panose="02040503050406030204" pitchFamily="18" charset="0"/>
                      </a:rPr>
                      <m:t> </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2</m:t>
                        </m:r>
                      </m:sub>
                    </m:sSub>
                  </m:oMath>
                </a14:m>
                <a:r>
                  <a:rPr lang="en-US" dirty="0"/>
                  <a:t>, </a:t>
                </a:r>
                <a:r>
                  <a:rPr lang="en-US" dirty="0" smtClean="0"/>
                  <a:t>so as to </a:t>
                </a:r>
                <a:r>
                  <a:rPr lang="en-US" dirty="0"/>
                  <a:t>maximize their </a:t>
                </a:r>
                <a:r>
                  <a:rPr lang="en-US" dirty="0" smtClean="0"/>
                  <a:t>utility, </a:t>
                </a:r>
                <a:r>
                  <a:rPr lang="en-US" dirty="0"/>
                  <a:t>subject to the budget </a:t>
                </a:r>
                <a:r>
                  <a:rPr lang="en-US" dirty="0" smtClean="0"/>
                  <a:t>constraint, the production and investment functions. </a:t>
                </a:r>
              </a:p>
              <a:p>
                <a:endParaRPr lang="en-US" dirty="0"/>
              </a:p>
              <a:p>
                <a:r>
                  <a:rPr lang="en-US" dirty="0" smtClean="0"/>
                  <a:t>According to the investment equation, the </a:t>
                </a:r>
                <a:r>
                  <a:rPr lang="en-US" dirty="0"/>
                  <a:t>stock of capital in the second period is given </a:t>
                </a:r>
                <a:r>
                  <a:rPr lang="en-US" dirty="0" smtClean="0"/>
                  <a:t>by:</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2</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r>
                        <a:rPr lang="en-US" i="1">
                          <a:latin typeface="Cambria Math" panose="02040503050406030204" pitchFamily="18" charset="0"/>
                        </a:rPr>
                        <m:t>.</m:t>
                      </m:r>
                    </m:oMath>
                  </m:oMathPara>
                </a14:m>
                <a:endParaRPr lang="fr-FR" dirty="0"/>
              </a:p>
              <a:p>
                <a:endParaRPr lang="fr-FR" dirty="0"/>
              </a:p>
              <a:p>
                <a:r>
                  <a:rPr lang="en-US" dirty="0" smtClean="0"/>
                  <a:t>Therefore, </a:t>
                </a:r>
                <a:r>
                  <a:rPr lang="en-US" dirty="0"/>
                  <a:t>production in periods 1 and 2 can be written as:</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e>
                      </m:d>
                      <m:r>
                        <a:rPr lang="fr-FR" b="0" i="1">
                          <a:latin typeface="Cambria Math" panose="02040503050406030204" pitchFamily="18" charset="0"/>
                        </a:rPr>
                        <m:t> </m:t>
                      </m:r>
                      <m:r>
                        <m:rPr>
                          <m:sty m:val="p"/>
                        </m:rPr>
                        <a:rPr lang="fr-FR" b="0" i="0" smtClean="0">
                          <a:latin typeface="Cambria Math" panose="02040503050406030204" pitchFamily="18" charset="0"/>
                        </a:rPr>
                        <m:t>and</m:t>
                      </m:r>
                      <m:r>
                        <a:rPr lang="fr-FR" b="0" i="1" smtClean="0">
                          <a:latin typeface="Cambria Math" panose="02040503050406030204" pitchFamily="18" charset="0"/>
                        </a:rPr>
                        <m:t> </m:t>
                      </m:r>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e>
                      </m:d>
                    </m:oMath>
                  </m:oMathPara>
                </a14:m>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217"/>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51</a:t>
            </a:fld>
            <a:endParaRPr lang="pt-BR"/>
          </a:p>
        </p:txBody>
      </p:sp>
      <p:sp>
        <p:nvSpPr>
          <p:cNvPr id="4" name="Titre 3"/>
          <p:cNvSpPr>
            <a:spLocks noGrp="1"/>
          </p:cNvSpPr>
          <p:nvPr>
            <p:ph type="title"/>
          </p:nvPr>
        </p:nvSpPr>
        <p:spPr/>
        <p:txBody>
          <a:bodyPr/>
          <a:lstStyle/>
          <a:p>
            <a:r>
              <a:rPr lang="en-US" dirty="0"/>
              <a:t>The Model with </a:t>
            </a:r>
            <a:r>
              <a:rPr lang="en-US" dirty="0" smtClean="0"/>
              <a:t/>
            </a:r>
            <a:br>
              <a:rPr lang="en-US" dirty="0" smtClean="0"/>
            </a:br>
            <a:r>
              <a:rPr lang="en-US" dirty="0" smtClean="0"/>
              <a:t>Production </a:t>
            </a:r>
            <a:r>
              <a:rPr lang="en-US" dirty="0"/>
              <a:t>and Investment</a:t>
            </a:r>
            <a:endParaRPr lang="fr-FR" dirty="0"/>
          </a:p>
        </p:txBody>
      </p:sp>
    </p:spTree>
    <p:extLst>
      <p:ext uri="{BB962C8B-B14F-4D97-AF65-F5344CB8AC3E}">
        <p14:creationId xmlns:p14="http://schemas.microsoft.com/office/powerpoint/2010/main" val="16437743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Since </a:t>
                </a:r>
                <a:r>
                  <a:rPr lang="en-US" dirty="0"/>
                  <a:t>there are only two periods in our world, it does not make sense to leave positive capital stock for a third period, which does not exist. </a:t>
                </a:r>
                <a:endParaRPr lang="en-US" dirty="0" smtClean="0"/>
              </a:p>
              <a:p>
                <a:endParaRPr lang="en-US" dirty="0"/>
              </a:p>
              <a:p>
                <a:r>
                  <a:rPr lang="en-US" dirty="0" smtClean="0"/>
                  <a:t>Therefore</a:t>
                </a:r>
                <a:r>
                  <a:rPr lang="en-US" dirty="0"/>
                  <a:t>, the consumer must “</a:t>
                </a:r>
                <a:r>
                  <a:rPr lang="en-US" dirty="0" smtClean="0"/>
                  <a:t>disinvest</a:t>
                </a:r>
                <a:r>
                  <a:rPr lang="en-US" dirty="0"/>
                  <a:t>” all they can in the last </a:t>
                </a:r>
                <a:r>
                  <a:rPr lang="en-US" dirty="0" smtClean="0"/>
                  <a:t>period:</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3</m:t>
                          </m:r>
                        </m:sub>
                      </m:sSub>
                      <m:r>
                        <a:rPr lang="en-US" i="1">
                          <a:latin typeface="Cambria Math" panose="02040503050406030204" pitchFamily="18" charset="0"/>
                        </a:rPr>
                        <m:t>=0</m:t>
                      </m:r>
                      <m:r>
                        <a:rPr lang="fr-FR" b="0" i="1" smtClean="0">
                          <a:latin typeface="Cambria Math" panose="02040503050406030204" pitchFamily="18" charset="0"/>
                        </a:rPr>
                        <m:t> </m:t>
                      </m:r>
                      <m:r>
                        <m:rPr>
                          <m:sty m:val="p"/>
                        </m:rPr>
                        <a:rPr lang="fr-FR" b="0" i="0" smtClean="0">
                          <a:latin typeface="Cambria Math" panose="02040503050406030204" pitchFamily="18" charset="0"/>
                        </a:rPr>
                        <m:t>and</m:t>
                      </m:r>
                      <m:r>
                        <a:rPr lang="fr-FR" b="0" i="1" smtClean="0">
                          <a:latin typeface="Cambria Math" panose="02040503050406030204" pitchFamily="18" charset="0"/>
                        </a:rPr>
                        <m:t> </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2</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2</m:t>
                          </m:r>
                        </m:sub>
                      </m:sSub>
                      <m:r>
                        <a:rPr lang="en-US" i="1">
                          <a:latin typeface="Cambria Math" panose="02040503050406030204" pitchFamily="18" charset="0"/>
                        </a:rPr>
                        <m:t>=−</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e>
                      </m:d>
                    </m:oMath>
                  </m:oMathPara>
                </a14:m>
                <a:endParaRPr lang="fr-FR" dirty="0"/>
              </a:p>
              <a:p>
                <a:endParaRPr lang="en-US" dirty="0" smtClean="0"/>
              </a:p>
              <a:p>
                <a:r>
                  <a:rPr lang="fr-FR" dirty="0" err="1" smtClean="0"/>
                  <a:t>Substituting</a:t>
                </a:r>
                <a:r>
                  <a:rPr lang="fr-FR" dirty="0" smtClean="0"/>
                  <a:t> </a:t>
                </a:r>
                <a:r>
                  <a:rPr lang="fr-FR" dirty="0" err="1" smtClean="0"/>
                  <a:t>into</a:t>
                </a:r>
                <a:r>
                  <a:rPr lang="fr-FR" dirty="0" smtClean="0"/>
                  <a:t> the budget </a:t>
                </a:r>
                <a:r>
                  <a:rPr lang="fr-FR" dirty="0" err="1" smtClean="0"/>
                  <a:t>constraint</a:t>
                </a:r>
                <a:r>
                  <a:rPr lang="fr-FR" dirty="0" smtClean="0"/>
                  <a:t>, </a:t>
                </a:r>
                <a:r>
                  <a:rPr lang="fr-FR" dirty="0" err="1" smtClean="0"/>
                  <a:t>we</a:t>
                </a:r>
                <a:r>
                  <a:rPr lang="fr-FR" dirty="0" smtClean="0"/>
                  <a:t> </a:t>
                </a:r>
                <a:r>
                  <a:rPr lang="fr-FR" dirty="0" err="1" smtClean="0"/>
                  <a:t>get</a:t>
                </a:r>
                <a:r>
                  <a:rPr lang="fr-FR" dirty="0" smtClean="0"/>
                  <a:t>:</a:t>
                </a:r>
              </a:p>
              <a:p>
                <a:pPr marL="45720" indent="0">
                  <a:buNone/>
                </a:pPr>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2</m:t>
                              </m:r>
                            </m:sub>
                          </m:sSub>
                          <m:r>
                            <a:rPr lang="en-US" i="1">
                              <a:latin typeface="Cambria Math" panose="02040503050406030204" pitchFamily="18" charset="0"/>
                            </a:rPr>
                            <m:t>−</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e>
                          </m:d>
                        </m:num>
                        <m:den>
                          <m:r>
                            <a:rPr lang="en-US" i="1">
                              <a:latin typeface="Cambria Math" panose="02040503050406030204" pitchFamily="18" charset="0"/>
                            </a:rPr>
                            <m:t>1+</m:t>
                          </m:r>
                          <m:r>
                            <a:rPr lang="en-US" i="1">
                              <a:latin typeface="Cambria Math" panose="02040503050406030204" pitchFamily="18" charset="0"/>
                            </a:rPr>
                            <m:t>𝑟</m:t>
                          </m:r>
                        </m:den>
                      </m:f>
                      <m:r>
                        <a:rPr lang="en-US" i="1">
                          <a:latin typeface="Cambria Math" panose="02040503050406030204" pitchFamily="18" charset="0"/>
                        </a:rPr>
                        <m:t>=</m:t>
                      </m:r>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e>
                      </m:d>
                      <m:r>
                        <a:rPr lang="en-US" i="1">
                          <a:latin typeface="Cambria Math" panose="02040503050406030204" pitchFamily="18" charset="0"/>
                        </a:rPr>
                        <m:t>+</m:t>
                      </m:r>
                      <m:f>
                        <m:fPr>
                          <m:ctrlPr>
                            <a:rPr lang="fr-FR" i="1">
                              <a:latin typeface="Cambria Math"/>
                            </a:rPr>
                          </m:ctrlPr>
                        </m:fPr>
                        <m:num>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e>
                          </m:d>
                        </m:num>
                        <m:den>
                          <m:r>
                            <a:rPr lang="en-US" i="1">
                              <a:latin typeface="Cambria Math" panose="02040503050406030204" pitchFamily="18" charset="0"/>
                            </a:rPr>
                            <m:t>1+</m:t>
                          </m:r>
                          <m:r>
                            <a:rPr lang="en-US" i="1">
                              <a:latin typeface="Cambria Math" panose="02040503050406030204" pitchFamily="18" charset="0"/>
                            </a:rPr>
                            <m:t>𝑟</m:t>
                          </m:r>
                        </m:den>
                      </m:f>
                    </m:oMath>
                  </m:oMathPara>
                </a14:m>
                <a:endParaRPr lang="fr-FR" dirty="0"/>
              </a:p>
              <a:p>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52</a:t>
            </a:fld>
            <a:endParaRPr lang="pt-BR"/>
          </a:p>
        </p:txBody>
      </p:sp>
      <p:sp>
        <p:nvSpPr>
          <p:cNvPr id="4" name="Titre 3"/>
          <p:cNvSpPr>
            <a:spLocks noGrp="1"/>
          </p:cNvSpPr>
          <p:nvPr>
            <p:ph type="title"/>
          </p:nvPr>
        </p:nvSpPr>
        <p:spPr/>
        <p:txBody>
          <a:bodyPr/>
          <a:lstStyle/>
          <a:p>
            <a:r>
              <a:rPr lang="en-US" dirty="0"/>
              <a:t>The Model with </a:t>
            </a:r>
            <a:r>
              <a:rPr lang="en-US" dirty="0" smtClean="0"/>
              <a:t/>
            </a:r>
            <a:br>
              <a:rPr lang="en-US" dirty="0" smtClean="0"/>
            </a:br>
            <a:r>
              <a:rPr lang="en-US" dirty="0" smtClean="0"/>
              <a:t>Production </a:t>
            </a:r>
            <a:r>
              <a:rPr lang="en-US" dirty="0"/>
              <a:t>and Investment</a:t>
            </a:r>
            <a:endParaRPr lang="fr-FR" dirty="0"/>
          </a:p>
        </p:txBody>
      </p:sp>
      <p:sp>
        <p:nvSpPr>
          <p:cNvPr id="5" name="Accolade ouvrante 4"/>
          <p:cNvSpPr/>
          <p:nvPr/>
        </p:nvSpPr>
        <p:spPr>
          <a:xfrm rot="5400000">
            <a:off x="4031940" y="4905164"/>
            <a:ext cx="144016" cy="9361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Accolade ouvrante 5"/>
          <p:cNvSpPr/>
          <p:nvPr/>
        </p:nvSpPr>
        <p:spPr>
          <a:xfrm rot="5400000">
            <a:off x="6588224" y="4797152"/>
            <a:ext cx="144016" cy="1296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2" name="Connecteur droit avec flèche 11"/>
          <p:cNvCxnSpPr/>
          <p:nvPr/>
        </p:nvCxnSpPr>
        <p:spPr>
          <a:xfrm flipH="1">
            <a:off x="4211960" y="4509120"/>
            <a:ext cx="504056"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Accolade fermante 15"/>
          <p:cNvSpPr/>
          <p:nvPr/>
        </p:nvSpPr>
        <p:spPr>
          <a:xfrm rot="5400000">
            <a:off x="5272100" y="5785284"/>
            <a:ext cx="183976" cy="7200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7" name="ZoneTexte 16"/>
              <p:cNvSpPr txBox="1"/>
              <p:nvPr/>
            </p:nvSpPr>
            <p:spPr>
              <a:xfrm>
                <a:off x="5154575" y="6267434"/>
                <a:ext cx="4459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tx2"/>
                              </a:solidFill>
                              <a:latin typeface="Cambria Math"/>
                            </a:rPr>
                          </m:ctrlPr>
                        </m:sSubPr>
                        <m:e>
                          <m:r>
                            <a:rPr lang="fr-FR" b="0" i="1" smtClean="0">
                              <a:solidFill>
                                <a:schemeClr val="tx2"/>
                              </a:solidFill>
                              <a:latin typeface="Cambria Math" panose="02040503050406030204" pitchFamily="18" charset="0"/>
                            </a:rPr>
                            <m:t>𝑌</m:t>
                          </m:r>
                        </m:e>
                        <m:sub>
                          <m:r>
                            <a:rPr lang="en-US" i="1">
                              <a:solidFill>
                                <a:schemeClr val="tx2"/>
                              </a:solidFill>
                              <a:latin typeface="Cambria Math" panose="02040503050406030204" pitchFamily="18" charset="0"/>
                            </a:rPr>
                            <m:t>1</m:t>
                          </m:r>
                        </m:sub>
                      </m:sSub>
                    </m:oMath>
                  </m:oMathPara>
                </a14:m>
                <a:endParaRPr lang="fr-FR" dirty="0"/>
              </a:p>
            </p:txBody>
          </p:sp>
        </mc:Choice>
        <mc:Fallback xmlns="">
          <p:sp>
            <p:nvSpPr>
              <p:cNvPr id="17" name="ZoneTexte 16"/>
              <p:cNvSpPr txBox="1">
                <a:spLocks noRot="1" noChangeAspect="1" noMove="1" noResize="1" noEditPoints="1" noAdjustHandles="1" noChangeArrowheads="1" noChangeShapeType="1" noTextEdit="1"/>
              </p:cNvSpPr>
              <p:nvPr/>
            </p:nvSpPr>
            <p:spPr>
              <a:xfrm>
                <a:off x="5154575" y="6267434"/>
                <a:ext cx="445956" cy="369332"/>
              </a:xfrm>
              <a:prstGeom prst="rect">
                <a:avLst/>
              </a:prstGeom>
              <a:blipFill rotWithShape="0">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17"/>
              <p:cNvSpPr txBox="1"/>
              <p:nvPr/>
            </p:nvSpPr>
            <p:spPr>
              <a:xfrm>
                <a:off x="6444208" y="5013176"/>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tx2"/>
                              </a:solidFill>
                              <a:latin typeface="Cambria Math"/>
                            </a:rPr>
                          </m:ctrlPr>
                        </m:sSubPr>
                        <m:e>
                          <m:r>
                            <a:rPr lang="fr-FR" b="0" i="1" smtClean="0">
                              <a:solidFill>
                                <a:schemeClr val="tx2"/>
                              </a:solidFill>
                              <a:latin typeface="Cambria Math" panose="02040503050406030204" pitchFamily="18" charset="0"/>
                            </a:rPr>
                            <m:t>𝑌</m:t>
                          </m:r>
                        </m:e>
                        <m:sub>
                          <m:r>
                            <a:rPr lang="fr-FR" b="0" i="1" smtClean="0">
                              <a:solidFill>
                                <a:schemeClr val="tx2"/>
                              </a:solidFill>
                              <a:latin typeface="Cambria Math" panose="02040503050406030204" pitchFamily="18" charset="0"/>
                            </a:rPr>
                            <m:t>2</m:t>
                          </m:r>
                        </m:sub>
                      </m:sSub>
                    </m:oMath>
                  </m:oMathPara>
                </a14:m>
                <a:endParaRPr lang="fr-FR" dirty="0"/>
              </a:p>
            </p:txBody>
          </p:sp>
        </mc:Choice>
        <mc:Fallback xmlns="">
          <p:sp>
            <p:nvSpPr>
              <p:cNvPr id="18" name="ZoneTexte 17"/>
              <p:cNvSpPr txBox="1">
                <a:spLocks noRot="1" noChangeAspect="1" noMove="1" noResize="1" noEditPoints="1" noAdjustHandles="1" noChangeArrowheads="1" noChangeShapeType="1" noTextEdit="1"/>
              </p:cNvSpPr>
              <p:nvPr/>
            </p:nvSpPr>
            <p:spPr>
              <a:xfrm>
                <a:off x="6444208" y="5013176"/>
                <a:ext cx="451277" cy="369332"/>
              </a:xfrm>
              <a:prstGeom prst="rect">
                <a:avLst/>
              </a:prstGeom>
              <a:blipFill rotWithShape="0">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41617165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fr-FR" dirty="0" smtClean="0"/>
                  <a:t>To </a:t>
                </a:r>
                <a:r>
                  <a:rPr lang="fr-FR" dirty="0" err="1" smtClean="0"/>
                  <a:t>solve</a:t>
                </a:r>
                <a:r>
                  <a:rPr lang="fr-FR" dirty="0" smtClean="0"/>
                  <a:t> consumer </a:t>
                </a:r>
                <a:r>
                  <a:rPr lang="fr-FR" dirty="0" err="1" smtClean="0"/>
                  <a:t>problem</a:t>
                </a:r>
                <a:r>
                  <a:rPr lang="fr-FR" dirty="0" smtClean="0"/>
                  <a:t>, </a:t>
                </a:r>
                <a:r>
                  <a:rPr lang="fr-FR" dirty="0" err="1" smtClean="0"/>
                  <a:t>we</a:t>
                </a:r>
                <a:r>
                  <a:rPr lang="fr-FR" dirty="0" smtClean="0"/>
                  <a:t> </a:t>
                </a:r>
                <a:r>
                  <a:rPr lang="fr-FR" dirty="0" err="1" smtClean="0"/>
                  <a:t>isolate</a:t>
                </a:r>
                <a:r>
                  <a:rPr lang="fr-FR" dirty="0" smtClean="0"/>
                  <a:t> second </a:t>
                </a:r>
                <a:r>
                  <a:rPr lang="fr-FR" dirty="0" err="1" smtClean="0"/>
                  <a:t>period</a:t>
                </a:r>
                <a:r>
                  <a:rPr lang="fr-FR" dirty="0" smtClean="0"/>
                  <a:t> </a:t>
                </a:r>
                <a:r>
                  <a:rPr lang="fr-FR" dirty="0" err="1" smtClean="0"/>
                  <a:t>consumption</a:t>
                </a:r>
                <a:r>
                  <a:rPr lang="fr-FR" dirty="0" smtClean="0"/>
                  <a:t> in the budget contraint</a:t>
                </a:r>
                <a:r>
                  <a:rPr lang="en-US" dirty="0" smtClean="0"/>
                  <a:t>:</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2</m:t>
                          </m:r>
                        </m:sub>
                      </m:sSub>
                      <m:r>
                        <a:rPr lang="en-US" i="1">
                          <a:latin typeface="Cambria Math" panose="02040503050406030204" pitchFamily="18" charset="0"/>
                        </a:rPr>
                        <m:t>=</m:t>
                      </m:r>
                      <m:d>
                        <m:dPr>
                          <m:ctrlPr>
                            <a:rPr lang="fr-FR"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e>
                      </m:d>
                      <m:d>
                        <m:dPr>
                          <m:begChr m:val="["/>
                          <m:endChr m:val="]"/>
                          <m:ctrlPr>
                            <a:rPr lang="fr-FR" i="1">
                              <a:latin typeface="Cambria Math"/>
                            </a:rPr>
                          </m:ctrlPr>
                        </m:dPr>
                        <m:e>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oMath>
                  </m:oMathPara>
                </a14:m>
                <a:endParaRPr lang="fr-FR" dirty="0"/>
              </a:p>
              <a:p>
                <a:endParaRPr lang="fr-FR" dirty="0"/>
              </a:p>
              <a:p>
                <a:r>
                  <a:rPr lang="en-US" dirty="0"/>
                  <a:t>and substitute </a:t>
                </a:r>
                <a:r>
                  <a:rPr lang="en-US" dirty="0" smtClean="0"/>
                  <a:t>it into </a:t>
                </a:r>
                <a:r>
                  <a:rPr lang="en-US" dirty="0"/>
                  <a:t>the utility </a:t>
                </a:r>
                <a:r>
                  <a:rPr lang="en-US" dirty="0" smtClean="0"/>
                  <a:t>function:</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𝑢</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𝛽</m:t>
                      </m:r>
                      <m:d>
                        <m:dPr>
                          <m:begChr m:val="{"/>
                          <m:endChr m:val="}"/>
                          <m:ctrlPr>
                            <a:rPr lang="fr-FR" i="1">
                              <a:latin typeface="Cambria Math"/>
                            </a:rPr>
                          </m:ctrlPr>
                        </m:dPr>
                        <m:e>
                          <m:r>
                            <a:rPr lang="en-US" i="1">
                              <a:latin typeface="Cambria Math" panose="02040503050406030204" pitchFamily="18" charset="0"/>
                            </a:rPr>
                            <m:t>𝑢</m:t>
                          </m:r>
                          <m:d>
                            <m:dPr>
                              <m:begChr m:val="["/>
                              <m:endChr m:val="]"/>
                              <m:ctrlPr>
                                <a:rPr lang="fr-FR" i="1">
                                  <a:latin typeface="Cambria Math"/>
                                </a:rPr>
                              </m:ctrlPr>
                            </m:dPr>
                            <m:e>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e>
                      </m:d>
                    </m:oMath>
                  </m:oMathPara>
                </a14:m>
                <a:endParaRPr lang="fr-FR" dirty="0" smtClean="0"/>
              </a:p>
              <a:p>
                <a:endParaRPr lang="fr-FR" dirty="0" smtClean="0"/>
              </a:p>
              <a:p>
                <a:r>
                  <a:rPr lang="en-US" dirty="0" smtClean="0"/>
                  <a:t>The </a:t>
                </a:r>
                <a:r>
                  <a:rPr lang="en-US" dirty="0"/>
                  <a:t>consumer </a:t>
                </a:r>
                <a14:m>
                  <m:oMath xmlns:m="http://schemas.openxmlformats.org/officeDocument/2006/math">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oMath>
                </a14:m>
                <a:r>
                  <a:rPr lang="en-US" dirty="0"/>
                  <a:t> </a:t>
                </a:r>
                <a:r>
                  <a:rPr lang="en-US" dirty="0" smtClean="0"/>
                  <a:t>and </a:t>
                </a:r>
                <a14:m>
                  <m:oMath xmlns:m="http://schemas.openxmlformats.org/officeDocument/2006/math">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oMath>
                </a14:m>
                <a:r>
                  <a:rPr lang="en-US" dirty="0" smtClean="0"/>
                  <a:t> so as to maximize the utility function above.</a:t>
                </a:r>
              </a:p>
              <a:p>
                <a:pPr lvl="2"/>
                <a:r>
                  <a:rPr lang="fr-FR" dirty="0" smtClean="0"/>
                  <a:t>To </a:t>
                </a:r>
                <a:r>
                  <a:rPr lang="fr-FR" dirty="0" err="1" smtClean="0"/>
                  <a:t>find</a:t>
                </a:r>
                <a:r>
                  <a:rPr lang="fr-FR" dirty="0" smtClean="0"/>
                  <a:t> the optimal </a:t>
                </a:r>
                <a14:m>
                  <m:oMath xmlns:m="http://schemas.openxmlformats.org/officeDocument/2006/math">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oMath>
                </a14:m>
                <a:r>
                  <a:rPr lang="en-US" dirty="0"/>
                  <a:t> </a:t>
                </a:r>
                <a:r>
                  <a:rPr lang="en-US" dirty="0" smtClean="0"/>
                  <a:t>and </a:t>
                </a:r>
                <a14:m>
                  <m:oMath xmlns:m="http://schemas.openxmlformats.org/officeDocument/2006/math">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oMath>
                </a14:m>
                <a:r>
                  <a:rPr lang="fr-FR" dirty="0" smtClean="0"/>
                  <a:t>, </a:t>
                </a:r>
                <a:r>
                  <a:rPr lang="fr-FR" dirty="0" err="1" smtClean="0"/>
                  <a:t>we</a:t>
                </a:r>
                <a:r>
                  <a:rPr lang="fr-FR" dirty="0" smtClean="0"/>
                  <a:t> </a:t>
                </a:r>
                <a:r>
                  <a:rPr lang="fr-FR" dirty="0" err="1" smtClean="0"/>
                  <a:t>take</a:t>
                </a:r>
                <a:r>
                  <a:rPr lang="fr-FR" dirty="0" smtClean="0"/>
                  <a:t> the </a:t>
                </a:r>
                <a:r>
                  <a:rPr lang="fr-FR" dirty="0" err="1" smtClean="0"/>
                  <a:t>derivative</a:t>
                </a:r>
                <a:r>
                  <a:rPr lang="fr-FR" dirty="0" smtClean="0"/>
                  <a:t> of the utility </a:t>
                </a:r>
                <a:r>
                  <a:rPr lang="fr-FR" dirty="0" err="1" smtClean="0"/>
                  <a:t>function</a:t>
                </a:r>
                <a:r>
                  <a:rPr lang="fr-FR" dirty="0" smtClean="0"/>
                  <a:t> </a:t>
                </a:r>
                <a:r>
                  <a:rPr lang="fr-FR" dirty="0" err="1" smtClean="0"/>
                  <a:t>with</a:t>
                </a:r>
                <a:r>
                  <a:rPr lang="fr-FR" dirty="0" smtClean="0"/>
                  <a:t> respect to </a:t>
                </a:r>
                <a:r>
                  <a:rPr lang="fr-FR" dirty="0" err="1" smtClean="0"/>
                  <a:t>these</a:t>
                </a:r>
                <a:r>
                  <a:rPr lang="fr-FR" dirty="0" smtClean="0"/>
                  <a:t> </a:t>
                </a:r>
                <a:r>
                  <a:rPr lang="fr-FR" dirty="0" err="1" smtClean="0"/>
                  <a:t>two</a:t>
                </a:r>
                <a:r>
                  <a:rPr lang="fr-FR" dirty="0" smtClean="0"/>
                  <a:t> variables and </a:t>
                </a:r>
                <a:r>
                  <a:rPr lang="fr-FR" dirty="0" err="1" smtClean="0"/>
                  <a:t>make</a:t>
                </a:r>
                <a:r>
                  <a:rPr lang="fr-FR" dirty="0" smtClean="0"/>
                  <a:t> </a:t>
                </a:r>
                <a:r>
                  <a:rPr lang="fr-FR" dirty="0" err="1" smtClean="0"/>
                  <a:t>them</a:t>
                </a:r>
                <a:r>
                  <a:rPr lang="fr-FR" dirty="0" smtClean="0"/>
                  <a:t> </a:t>
                </a:r>
                <a:r>
                  <a:rPr lang="fr-FR" dirty="0" err="1" smtClean="0"/>
                  <a:t>equal</a:t>
                </a:r>
                <a:r>
                  <a:rPr lang="fr-FR" dirty="0" smtClean="0"/>
                  <a:t> to </a:t>
                </a:r>
                <a:r>
                  <a:rPr lang="fr-FR" dirty="0" err="1" smtClean="0"/>
                  <a:t>zero</a:t>
                </a:r>
                <a:r>
                  <a:rPr lang="fr-FR" dirty="0" smtClean="0"/>
                  <a:t>.</a:t>
                </a:r>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290" b="-41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53</a:t>
            </a:fld>
            <a:endParaRPr lang="pt-BR"/>
          </a:p>
        </p:txBody>
      </p:sp>
      <p:sp>
        <p:nvSpPr>
          <p:cNvPr id="4" name="Titre 3"/>
          <p:cNvSpPr>
            <a:spLocks noGrp="1"/>
          </p:cNvSpPr>
          <p:nvPr>
            <p:ph type="title"/>
          </p:nvPr>
        </p:nvSpPr>
        <p:spPr/>
        <p:txBody>
          <a:bodyPr/>
          <a:lstStyle/>
          <a:p>
            <a:r>
              <a:rPr lang="en-US" dirty="0" smtClean="0"/>
              <a:t>Solving The </a:t>
            </a:r>
            <a:r>
              <a:rPr lang="en-US" dirty="0"/>
              <a:t>Model with </a:t>
            </a:r>
            <a:br>
              <a:rPr lang="en-US" dirty="0"/>
            </a:br>
            <a:r>
              <a:rPr lang="en-US" dirty="0"/>
              <a:t>Production and Investment</a:t>
            </a:r>
            <a:endParaRPr lang="fr-FR" dirty="0"/>
          </a:p>
        </p:txBody>
      </p:sp>
    </p:spTree>
    <p:extLst>
      <p:ext uri="{BB962C8B-B14F-4D97-AF65-F5344CB8AC3E}">
        <p14:creationId xmlns:p14="http://schemas.microsoft.com/office/powerpoint/2010/main" val="32118174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Taking the </a:t>
                </a:r>
                <a:r>
                  <a:rPr lang="en-US" dirty="0"/>
                  <a:t>derivative </a:t>
                </a:r>
                <a:r>
                  <a:rPr lang="en-US" dirty="0" smtClean="0"/>
                  <a:t>with respect to </a:t>
                </a:r>
                <a14:m>
                  <m:oMath xmlns:m="http://schemas.openxmlformats.org/officeDocument/2006/math">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oMath>
                </a14:m>
                <a:r>
                  <a:rPr lang="en-US" dirty="0" smtClean="0"/>
                  <a:t> and equaling to zero:</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p>
                        <m:sSupPr>
                          <m:ctrlPr>
                            <a:rPr lang="fr-FR" i="1">
                              <a:latin typeface="Cambria Math"/>
                            </a:rPr>
                          </m:ctrlPr>
                        </m:sSupPr>
                        <m:e>
                          <m:r>
                            <a:rPr lang="en-US" i="1">
                              <a:latin typeface="Cambria Math" panose="02040503050406030204" pitchFamily="18" charset="0"/>
                            </a:rPr>
                            <m:t>𝑢</m:t>
                          </m:r>
                        </m:e>
                        <m:sup>
                          <m:r>
                            <a:rPr lang="en-US" i="1">
                              <a:latin typeface="Cambria Math" panose="02040503050406030204" pitchFamily="18" charset="0"/>
                            </a:rPr>
                            <m:t>′</m:t>
                          </m:r>
                        </m:sup>
                      </m:sSup>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e>
                      </m:d>
                      <m:r>
                        <a:rPr lang="en-US" i="1">
                          <a:latin typeface="Cambria Math" panose="02040503050406030204" pitchFamily="18" charset="0"/>
                        </a:rPr>
                        <m:t>=</m:t>
                      </m:r>
                      <m:d>
                        <m:dPr>
                          <m:ctrlPr>
                            <a:rPr lang="fr-FR"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e>
                      </m:d>
                      <m:r>
                        <a:rPr lang="en-US" i="1">
                          <a:latin typeface="Cambria Math" panose="02040503050406030204" pitchFamily="18" charset="0"/>
                        </a:rPr>
                        <m:t>𝛽</m:t>
                      </m:r>
                      <m:sSup>
                        <m:sSupPr>
                          <m:ctrlPr>
                            <a:rPr lang="fr-FR" i="1">
                              <a:latin typeface="Cambria Math"/>
                            </a:rPr>
                          </m:ctrlPr>
                        </m:sSupPr>
                        <m:e>
                          <m:r>
                            <a:rPr lang="en-US" i="1">
                              <a:latin typeface="Cambria Math" panose="02040503050406030204" pitchFamily="18" charset="0"/>
                            </a:rPr>
                            <m:t>𝑢</m:t>
                          </m:r>
                        </m:e>
                        <m:sup>
                          <m:r>
                            <a:rPr lang="en-US" i="1">
                              <a:latin typeface="Cambria Math" panose="02040503050406030204" pitchFamily="18" charset="0"/>
                            </a:rPr>
                            <m:t>′</m:t>
                          </m:r>
                        </m:sup>
                      </m:sSup>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2</m:t>
                              </m:r>
                            </m:sub>
                          </m:sSub>
                        </m:e>
                      </m:d>
                    </m:oMath>
                  </m:oMathPara>
                </a14:m>
                <a:endParaRPr lang="fr-FR" dirty="0" smtClean="0"/>
              </a:p>
              <a:p>
                <a:endParaRPr lang="fr-FR" dirty="0" smtClean="0"/>
              </a:p>
              <a:p>
                <a:pPr lvl="1"/>
                <a:r>
                  <a:rPr lang="en-US" dirty="0" smtClean="0"/>
                  <a:t>which is the same Euler equation from the model with no investment. </a:t>
                </a:r>
              </a:p>
              <a:p>
                <a:pPr lvl="1">
                  <a:buFont typeface="Wingdings" panose="05000000000000000000" pitchFamily="2" charset="2"/>
                  <a:buChar char="Ø"/>
                </a:pPr>
                <a:r>
                  <a:rPr lang="en-US" dirty="0" smtClean="0"/>
                  <a:t>the inclusion of production and investment did change the incentives for the decision between consumption and saving.</a:t>
                </a:r>
                <a:endParaRPr lang="fr-FR" dirty="0" smtClean="0"/>
              </a:p>
              <a:p>
                <a:endParaRPr lang="en-US" dirty="0" smtClean="0"/>
              </a:p>
              <a:p>
                <a:r>
                  <a:rPr lang="en-US" dirty="0" smtClean="0"/>
                  <a:t>Taking </a:t>
                </a:r>
                <a:r>
                  <a:rPr lang="en-US" dirty="0"/>
                  <a:t>the derivative with respect to </a:t>
                </a:r>
                <a14:m>
                  <m:oMath xmlns:m="http://schemas.openxmlformats.org/officeDocument/2006/math">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oMath>
                </a14:m>
                <a:r>
                  <a:rPr lang="en-US" dirty="0"/>
                  <a:t> and equaling </a:t>
                </a:r>
                <a:r>
                  <a:rPr lang="en-US" dirty="0" smtClean="0"/>
                  <a:t>to zero:</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p>
                        <m:sSupPr>
                          <m:ctrlPr>
                            <a:rPr lang="fr-FR" i="1">
                              <a:latin typeface="Cambria Math"/>
                            </a:rPr>
                          </m:ctrlPr>
                        </m:sSupPr>
                        <m:e>
                          <m:r>
                            <a:rPr lang="en-US" i="1">
                              <a:latin typeface="Cambria Math" panose="02040503050406030204" pitchFamily="18" charset="0"/>
                            </a:rPr>
                            <m:t>𝐹</m:t>
                          </m:r>
                        </m:e>
                        <m:sup>
                          <m:r>
                            <a:rPr lang="en-US" i="1">
                              <a:latin typeface="Cambria Math" panose="02040503050406030204" pitchFamily="18" charset="0"/>
                            </a:rPr>
                            <m:t>′</m:t>
                          </m:r>
                        </m:sup>
                      </m:sSup>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rPr>
                        <m:t>𝑟</m:t>
                      </m:r>
                    </m:oMath>
                  </m:oMathPara>
                </a14:m>
                <a:endParaRPr lang="fr-FR" dirty="0"/>
              </a:p>
              <a:p>
                <a:pPr lvl="1"/>
                <a:endParaRPr lang="en-US" dirty="0" smtClean="0"/>
              </a:p>
              <a:p>
                <a:pPr lvl="1"/>
                <a:r>
                  <a:rPr lang="en-US" dirty="0" smtClean="0"/>
                  <a:t>the </a:t>
                </a:r>
                <a:r>
                  <a:rPr lang="en-US" dirty="0"/>
                  <a:t>marginal productivity of capital is equal to the interest rate at the optimum point. The </a:t>
                </a:r>
                <a:endParaRPr lang="en-US" dirty="0" smtClean="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54</a:t>
            </a:fld>
            <a:endParaRPr lang="pt-BR"/>
          </a:p>
        </p:txBody>
      </p:sp>
      <p:sp>
        <p:nvSpPr>
          <p:cNvPr id="4" name="Titre 3"/>
          <p:cNvSpPr>
            <a:spLocks noGrp="1"/>
          </p:cNvSpPr>
          <p:nvPr>
            <p:ph type="title"/>
          </p:nvPr>
        </p:nvSpPr>
        <p:spPr/>
        <p:txBody>
          <a:bodyPr/>
          <a:lstStyle/>
          <a:p>
            <a:r>
              <a:rPr lang="en-US" dirty="0" smtClean="0"/>
              <a:t>Solving The </a:t>
            </a:r>
            <a:r>
              <a:rPr lang="en-US" dirty="0"/>
              <a:t>Model with </a:t>
            </a:r>
            <a:br>
              <a:rPr lang="en-US" dirty="0"/>
            </a:br>
            <a:r>
              <a:rPr lang="en-US" dirty="0"/>
              <a:t>Production and Investment</a:t>
            </a:r>
            <a:endParaRPr lang="fr-FR" dirty="0"/>
          </a:p>
        </p:txBody>
      </p:sp>
    </p:spTree>
    <p:extLst>
      <p:ext uri="{BB962C8B-B14F-4D97-AF65-F5344CB8AC3E}">
        <p14:creationId xmlns:p14="http://schemas.microsoft.com/office/powerpoint/2010/main" val="20407230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smtClean="0"/>
                  <a:t>With the first order conditions, the invest</a:t>
                </a:r>
                <a:r>
                  <a:rPr lang="fr-FR" dirty="0" smtClean="0"/>
                  <a:t>ment and the production </a:t>
                </a:r>
                <a:r>
                  <a:rPr lang="fr-FR" dirty="0" err="1" smtClean="0"/>
                  <a:t>functions</a:t>
                </a:r>
                <a:r>
                  <a:rPr lang="fr-FR" dirty="0" smtClean="0"/>
                  <a:t>, </a:t>
                </a:r>
                <a:r>
                  <a:rPr lang="en-US" dirty="0" smtClean="0"/>
                  <a:t>and </a:t>
                </a:r>
                <a:r>
                  <a:rPr lang="en-US" dirty="0"/>
                  <a:t>the </a:t>
                </a:r>
                <a:r>
                  <a:rPr lang="en-US" dirty="0" smtClean="0"/>
                  <a:t>budget constraint, </a:t>
                </a:r>
                <a:r>
                  <a:rPr lang="en-US" dirty="0"/>
                  <a:t>it is possible to </a:t>
                </a:r>
                <a:r>
                  <a:rPr lang="en-US" dirty="0" smtClean="0"/>
                  <a:t>derive the </a:t>
                </a:r>
                <a:r>
                  <a:rPr lang="en-US" dirty="0"/>
                  <a:t>values </a:t>
                </a:r>
                <a:r>
                  <a:rPr lang="en-US" dirty="0" smtClean="0"/>
                  <a:t>of </a:t>
                </a:r>
                <a14:m>
                  <m:oMath xmlns:m="http://schemas.openxmlformats.org/officeDocument/2006/math">
                    <m:sSub>
                      <m:sSubPr>
                        <m:ctrlPr>
                          <a:rPr lang="fr-FR" i="1">
                            <a:latin typeface="Cambria Math"/>
                          </a:rPr>
                        </m:ctrlPr>
                      </m:sSubPr>
                      <m:e>
                        <m:r>
                          <a:rPr lang="fr-FR" b="0" i="1" smtClean="0">
                            <a:latin typeface="Cambria Math" panose="02040503050406030204" pitchFamily="18" charset="0"/>
                          </a:rPr>
                          <m:t>𝐶</m:t>
                        </m:r>
                      </m:e>
                      <m:sub>
                        <m:r>
                          <a:rPr lang="fr-FR" b="0" i="1" smtClean="0">
                            <a:latin typeface="Cambria Math" panose="02040503050406030204" pitchFamily="18" charset="0"/>
                          </a:rPr>
                          <m:t>1</m:t>
                        </m:r>
                      </m:sub>
                    </m:sSub>
                    <m:r>
                      <a:rPr lang="fr-FR" b="0" i="0" smtClean="0">
                        <a:latin typeface="Cambria Math" panose="02040503050406030204" pitchFamily="18" charset="0"/>
                      </a:rPr>
                      <m:t>,</m:t>
                    </m:r>
                    <m:sSub>
                      <m:sSubPr>
                        <m:ctrlPr>
                          <a:rPr lang="fr-FR" i="1">
                            <a:latin typeface="Cambria Math"/>
                          </a:rPr>
                        </m:ctrlPr>
                      </m:sSubPr>
                      <m:e>
                        <m:r>
                          <a:rPr lang="fr-FR" b="0" i="1" smtClean="0">
                            <a:latin typeface="Cambria Math" panose="02040503050406030204" pitchFamily="18" charset="0"/>
                          </a:rPr>
                          <m:t>𝐼</m:t>
                        </m:r>
                      </m:e>
                      <m:sub>
                        <m:r>
                          <a:rPr lang="fr-FR" b="0" i="1" smtClean="0">
                            <a:latin typeface="Cambria Math" panose="02040503050406030204" pitchFamily="18" charset="0"/>
                          </a:rPr>
                          <m:t>1</m:t>
                        </m:r>
                      </m:sub>
                    </m:sSub>
                  </m:oMath>
                </a14:m>
                <a:r>
                  <a:rPr lang="en-US" dirty="0" smtClean="0"/>
                  <a:t>, </a:t>
                </a:r>
                <a14:m>
                  <m:oMath xmlns:m="http://schemas.openxmlformats.org/officeDocument/2006/math">
                    <m:sSub>
                      <m:sSubPr>
                        <m:ctrlPr>
                          <a:rPr lang="fr-FR" i="1">
                            <a:latin typeface="Cambria Math"/>
                          </a:rPr>
                        </m:ctrlPr>
                      </m:sSubPr>
                      <m:e>
                        <m:r>
                          <a:rPr lang="fr-FR" b="0" i="1" smtClean="0">
                            <a:latin typeface="Cambria Math" panose="02040503050406030204" pitchFamily="18" charset="0"/>
                          </a:rPr>
                          <m:t>𝐶</m:t>
                        </m:r>
                      </m:e>
                      <m:sub>
                        <m:r>
                          <a:rPr lang="en-US" i="1">
                            <a:latin typeface="Cambria Math" panose="02040503050406030204" pitchFamily="18" charset="0"/>
                          </a:rPr>
                          <m:t>2</m:t>
                        </m:r>
                      </m:sub>
                    </m:sSub>
                  </m:oMath>
                </a14:m>
                <a:r>
                  <a:rPr lang="en-US" dirty="0" smtClean="0"/>
                  <a:t>, and </a:t>
                </a:r>
                <a14:m>
                  <m:oMath xmlns:m="http://schemas.openxmlformats.org/officeDocument/2006/math">
                    <m:sSub>
                      <m:sSubPr>
                        <m:ctrlPr>
                          <a:rPr lang="fr-FR" i="1">
                            <a:latin typeface="Cambria Math"/>
                          </a:rPr>
                        </m:ctrlPr>
                      </m:sSubPr>
                      <m:e>
                        <m:r>
                          <a:rPr lang="fr-FR" b="0" i="1" smtClean="0">
                            <a:latin typeface="Cambria Math" panose="02040503050406030204" pitchFamily="18" charset="0"/>
                          </a:rPr>
                          <m:t>𝐼</m:t>
                        </m:r>
                      </m:e>
                      <m:sub>
                        <m:r>
                          <a:rPr lang="en-US" i="1">
                            <a:latin typeface="Cambria Math" panose="02040503050406030204" pitchFamily="18" charset="0"/>
                          </a:rPr>
                          <m:t>2</m:t>
                        </m:r>
                      </m:sub>
                    </m:sSub>
                  </m:oMath>
                </a14:m>
                <a:r>
                  <a:rPr lang="en-US" dirty="0" smtClean="0"/>
                  <a:t> (and </a:t>
                </a:r>
                <a14:m>
                  <m:oMath xmlns:m="http://schemas.openxmlformats.org/officeDocument/2006/math">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2</m:t>
                        </m:r>
                      </m:sub>
                    </m:sSub>
                  </m:oMath>
                </a14:m>
                <a:r>
                  <a:rPr lang="en-US" dirty="0" smtClean="0"/>
                  <a:t>).</a:t>
                </a:r>
                <a:endParaRPr lang="fr-FR" dirty="0"/>
              </a:p>
              <a:p>
                <a:endParaRPr lang="en-US" dirty="0" smtClean="0"/>
              </a:p>
              <a:p>
                <a:r>
                  <a:rPr lang="en-US" dirty="0" smtClean="0"/>
                  <a:t>The first order conditions indicate that </a:t>
                </a:r>
                <a:r>
                  <a:rPr lang="en-US" dirty="0"/>
                  <a:t>the decision to consume between periods is not dependent on the decision to produce. </a:t>
                </a:r>
                <a:endParaRPr lang="en-US" dirty="0" smtClean="0"/>
              </a:p>
              <a:p>
                <a:endParaRPr lang="en-US" dirty="0"/>
              </a:p>
              <a:p>
                <a:r>
                  <a:rPr lang="en-US" dirty="0" smtClean="0"/>
                  <a:t>Savings decision to </a:t>
                </a:r>
                <a:r>
                  <a:rPr lang="en-US" dirty="0"/>
                  <a:t>smooth consumption is not affected by the amount they decide to invest. </a:t>
                </a:r>
                <a:endParaRPr lang="en-US" dirty="0" smtClean="0"/>
              </a:p>
              <a:p>
                <a:endParaRPr lang="en-US" dirty="0"/>
              </a:p>
              <a:p>
                <a:r>
                  <a:rPr lang="en-US" dirty="0" smtClean="0"/>
                  <a:t>The </a:t>
                </a:r>
                <a:r>
                  <a:rPr lang="en-US" dirty="0"/>
                  <a:t>level of investment will affect </a:t>
                </a:r>
                <a:r>
                  <a:rPr lang="en-US" dirty="0" smtClean="0"/>
                  <a:t>overall consumption level, given that income depends </a:t>
                </a:r>
                <a:r>
                  <a:rPr lang="en-US" dirty="0"/>
                  <a:t>on second period production, and this, in turn, depends on the level of investment. </a:t>
                </a:r>
                <a:endParaRPr lang="en-US" dirty="0" smtClean="0"/>
              </a:p>
              <a:p>
                <a:endParaRPr lang="en-US" dirty="0"/>
              </a:p>
              <a:p>
                <a:r>
                  <a:rPr lang="en-US" dirty="0" smtClean="0"/>
                  <a:t>However</a:t>
                </a:r>
                <a:r>
                  <a:rPr lang="en-US" dirty="0"/>
                  <a:t>, the relative consumption </a:t>
                </a:r>
                <a:r>
                  <a:rPr lang="en-US" dirty="0" smtClean="0"/>
                  <a:t>across periods is </a:t>
                </a:r>
                <a:r>
                  <a:rPr lang="en-US" dirty="0"/>
                  <a:t>not affected by investment.</a:t>
                </a:r>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2075" r="-58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55</a:t>
            </a:fld>
            <a:endParaRPr lang="pt-BR"/>
          </a:p>
        </p:txBody>
      </p:sp>
      <p:sp>
        <p:nvSpPr>
          <p:cNvPr id="4" name="Titre 3"/>
          <p:cNvSpPr>
            <a:spLocks noGrp="1"/>
          </p:cNvSpPr>
          <p:nvPr>
            <p:ph type="title"/>
          </p:nvPr>
        </p:nvSpPr>
        <p:spPr/>
        <p:txBody>
          <a:bodyPr/>
          <a:lstStyle/>
          <a:p>
            <a:r>
              <a:rPr lang="en-US" dirty="0" smtClean="0"/>
              <a:t>Solving The </a:t>
            </a:r>
            <a:r>
              <a:rPr lang="en-US" dirty="0"/>
              <a:t>Model with </a:t>
            </a:r>
            <a:br>
              <a:rPr lang="en-US" dirty="0"/>
            </a:br>
            <a:r>
              <a:rPr lang="en-US" dirty="0"/>
              <a:t>Production and Investment</a:t>
            </a:r>
            <a:endParaRPr lang="fr-FR" dirty="0"/>
          </a:p>
        </p:txBody>
      </p:sp>
    </p:spTree>
    <p:extLst>
      <p:ext uri="{BB962C8B-B14F-4D97-AF65-F5344CB8AC3E}">
        <p14:creationId xmlns:p14="http://schemas.microsoft.com/office/powerpoint/2010/main" val="35484885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77500" lnSpcReduction="20000"/>
              </a:bodyPr>
              <a:lstStyle/>
              <a:p>
                <a:r>
                  <a:rPr lang="en-US" dirty="0" smtClean="0"/>
                  <a:t>To </a:t>
                </a:r>
                <a:r>
                  <a:rPr lang="en-US" dirty="0"/>
                  <a:t>better understand the intuition for the relationship between the decisions to consume and to invest, let us construct a graphic analysis of the problem. </a:t>
                </a:r>
                <a:endParaRPr lang="en-US" dirty="0" smtClean="0"/>
              </a:p>
              <a:p>
                <a:endParaRPr lang="en-US" dirty="0"/>
              </a:p>
              <a:p>
                <a:r>
                  <a:rPr lang="en-US" dirty="0" smtClean="0"/>
                  <a:t>We </a:t>
                </a:r>
                <a:r>
                  <a:rPr lang="en-US" dirty="0"/>
                  <a:t>will begin by determining the resources constraint for the country. </a:t>
                </a:r>
                <a:endParaRPr lang="en-US" dirty="0" smtClean="0"/>
              </a:p>
              <a:p>
                <a:endParaRPr lang="en-US" dirty="0"/>
              </a:p>
              <a:p>
                <a:r>
                  <a:rPr lang="fr-FR" dirty="0" smtClean="0"/>
                  <a:t>It </a:t>
                </a:r>
                <a:r>
                  <a:rPr lang="fr-FR" dirty="0" err="1" smtClean="0"/>
                  <a:t>is</a:t>
                </a:r>
                <a:r>
                  <a:rPr lang="fr-FR" dirty="0" smtClean="0"/>
                  <a:t> </a:t>
                </a:r>
                <a:r>
                  <a:rPr lang="en-US" dirty="0" smtClean="0"/>
                  <a:t>possible </a:t>
                </a:r>
                <a:r>
                  <a:rPr lang="en-US" dirty="0"/>
                  <a:t>to transfer output between </a:t>
                </a:r>
                <a:r>
                  <a:rPr lang="en-US" dirty="0" smtClean="0"/>
                  <a:t>periods through </a:t>
                </a:r>
                <a:r>
                  <a:rPr lang="en-US" dirty="0" err="1" smtClean="0"/>
                  <a:t>through</a:t>
                </a:r>
                <a:r>
                  <a:rPr lang="en-US" dirty="0" smtClean="0"/>
                  <a:t> invest</a:t>
                </a:r>
                <a:r>
                  <a:rPr lang="fr-FR" dirty="0" smtClean="0"/>
                  <a:t>ment</a:t>
                </a:r>
                <a:r>
                  <a:rPr lang="en-US" dirty="0" smtClean="0"/>
                  <a:t>. </a:t>
                </a:r>
              </a:p>
              <a:p>
                <a:endParaRPr lang="en-US" dirty="0"/>
              </a:p>
              <a:p>
                <a:r>
                  <a:rPr lang="en-US" dirty="0" smtClean="0"/>
                  <a:t>Let us rewrite </a:t>
                </a:r>
                <a:r>
                  <a:rPr lang="en-US" dirty="0"/>
                  <a:t>the budget constraint</a:t>
                </a:r>
                <a:r>
                  <a:rPr lang="en-US" dirty="0" smtClean="0"/>
                  <a:t>:</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2</m:t>
                              </m:r>
                            </m:sub>
                          </m:sSub>
                        </m:num>
                        <m:den>
                          <m:r>
                            <a:rPr lang="en-US" i="1">
                              <a:latin typeface="Cambria Math" panose="02040503050406030204" pitchFamily="18" charset="0"/>
                            </a:rPr>
                            <m:t>1+</m:t>
                          </m:r>
                          <m:r>
                            <a:rPr lang="en-US" i="1">
                              <a:latin typeface="Cambria Math" panose="02040503050406030204" pitchFamily="18" charset="0"/>
                            </a:rPr>
                            <m:t>𝑟</m:t>
                          </m:r>
                        </m:den>
                      </m:f>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2</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2</m:t>
                              </m:r>
                            </m:sub>
                          </m:sSub>
                        </m:num>
                        <m:den>
                          <m:r>
                            <a:rPr lang="en-US" i="1">
                              <a:latin typeface="Cambria Math" panose="02040503050406030204" pitchFamily="18" charset="0"/>
                            </a:rPr>
                            <m:t>1+</m:t>
                          </m:r>
                          <m:r>
                            <a:rPr lang="en-US" i="1">
                              <a:latin typeface="Cambria Math" panose="02040503050406030204" pitchFamily="18" charset="0"/>
                            </a:rPr>
                            <m:t>𝑟</m:t>
                          </m:r>
                        </m:den>
                      </m:f>
                    </m:oMath>
                  </m:oMathPara>
                </a14:m>
                <a:endParaRPr lang="fr-FR" dirty="0"/>
              </a:p>
              <a:p>
                <a:endParaRPr lang="fr-FR" dirty="0"/>
              </a:p>
              <a:p>
                <a:r>
                  <a:rPr lang="en-US" dirty="0" smtClean="0"/>
                  <a:t>It states that the </a:t>
                </a:r>
                <a:r>
                  <a:rPr lang="en-US" dirty="0"/>
                  <a:t>amount of resources available for consumption is the </a:t>
                </a:r>
                <a:r>
                  <a:rPr lang="en-US" dirty="0" smtClean="0"/>
                  <a:t>present value of production subtracted </a:t>
                </a:r>
                <a:r>
                  <a:rPr lang="en-US" dirty="0"/>
                  <a:t>from investment. </a:t>
                </a:r>
                <a:endParaRPr lang="en-US" dirty="0" smtClean="0"/>
              </a:p>
              <a:p>
                <a:pPr lvl="1"/>
                <a:endParaRPr lang="en-US" dirty="0" smtClean="0"/>
              </a:p>
              <a:p>
                <a:pPr lvl="1"/>
                <a:r>
                  <a:rPr lang="en-US" dirty="0" smtClean="0"/>
                  <a:t>Hence, </a:t>
                </a:r>
                <a:r>
                  <a:rPr lang="en-US" dirty="0"/>
                  <a:t>to maximize the utility derived for consumption, the investment decision should maximize the available resources </a:t>
                </a:r>
                <a:r>
                  <a:rPr lang="en-US" dirty="0" smtClean="0"/>
                  <a:t>on </a:t>
                </a:r>
                <a:r>
                  <a:rPr lang="en-US" dirty="0"/>
                  <a:t>the right side of </a:t>
                </a:r>
                <a:r>
                  <a:rPr lang="en-US" dirty="0" smtClean="0"/>
                  <a:t>the equation.</a:t>
                </a:r>
                <a:endParaRPr lang="fr-FR"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521"/>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56</a:t>
            </a:fld>
            <a:endParaRPr lang="pt-BR"/>
          </a:p>
        </p:txBody>
      </p:sp>
      <p:sp>
        <p:nvSpPr>
          <p:cNvPr id="4" name="Titre 3"/>
          <p:cNvSpPr>
            <a:spLocks noGrp="1"/>
          </p:cNvSpPr>
          <p:nvPr>
            <p:ph type="title"/>
          </p:nvPr>
        </p:nvSpPr>
        <p:spPr/>
        <p:txBody>
          <a:bodyPr/>
          <a:lstStyle/>
          <a:p>
            <a:r>
              <a:rPr lang="fr-FR" dirty="0" err="1" smtClean="0"/>
              <a:t>Graphic</a:t>
            </a:r>
            <a:r>
              <a:rPr lang="fr-FR" dirty="0" smtClean="0"/>
              <a:t> </a:t>
            </a:r>
            <a:r>
              <a:rPr lang="fr-FR" dirty="0" err="1" smtClean="0"/>
              <a:t>representation</a:t>
            </a:r>
            <a:endParaRPr lang="en-US" dirty="0"/>
          </a:p>
        </p:txBody>
      </p:sp>
    </p:spTree>
    <p:extLst>
      <p:ext uri="{BB962C8B-B14F-4D97-AF65-F5344CB8AC3E}">
        <p14:creationId xmlns:p14="http://schemas.microsoft.com/office/powerpoint/2010/main" val="918042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We begin by determining the possible combinations of </a:t>
                </a:r>
                <a14:m>
                  <m:oMath xmlns:m="http://schemas.openxmlformats.org/officeDocument/2006/math">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oMath>
                </a14:m>
                <a:r>
                  <a:rPr lang="en-US" dirty="0"/>
                  <a:t> and </a:t>
                </a:r>
                <a14:m>
                  <m:oMath xmlns:m="http://schemas.openxmlformats.org/officeDocument/2006/math">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2</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2</m:t>
                        </m:r>
                      </m:sub>
                    </m:sSub>
                  </m:oMath>
                </a14:m>
                <a:r>
                  <a:rPr lang="en-US" dirty="0"/>
                  <a:t> of the </a:t>
                </a:r>
                <a:r>
                  <a:rPr lang="en-US" dirty="0" smtClean="0"/>
                  <a:t>economy. </a:t>
                </a:r>
              </a:p>
              <a:p>
                <a:endParaRPr lang="en-US" dirty="0"/>
              </a:p>
              <a:p>
                <a:r>
                  <a:rPr lang="en-US" dirty="0" err="1" smtClean="0"/>
                  <a:t>Defining</a:t>
                </a:r>
                <a:r>
                  <a:rPr lang="en-US" dirty="0" smtClean="0"/>
                  <a:t> </a:t>
                </a:r>
                <a14:m>
                  <m:oMath xmlns:m="http://schemas.openxmlformats.org/officeDocument/2006/math">
                    <m:r>
                      <a:rPr lang="fr-FR" b="0" i="0" smtClean="0">
                        <a:latin typeface="Cambria Math" panose="02040503050406030204" pitchFamily="18" charset="0"/>
                      </a:rPr>
                      <m:t> </m:t>
                    </m:r>
                    <m:sSub>
                      <m:sSubPr>
                        <m:ctrlPr>
                          <a:rPr lang="fr-FR"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𝑡</m:t>
                        </m:r>
                      </m:sub>
                    </m:sSub>
                  </m:oMath>
                </a14:m>
                <a:r>
                  <a:rPr lang="en-US" dirty="0"/>
                  <a:t> and </a:t>
                </a:r>
                <a:r>
                  <a:rPr lang="en-US" dirty="0" smtClean="0"/>
                  <a:t>using the production functions, we can write:</a:t>
                </a:r>
                <a:endParaRPr lang="fr-FR" dirty="0"/>
              </a:p>
              <a:p>
                <a:pPr marL="45720" indent="0">
                  <a:buNone/>
                </a:pPr>
                <a:endParaRPr lang="fr-FR" i="1" dirty="0" smtClean="0"/>
              </a:p>
              <a:p>
                <a:pPr marL="45720" indent="0">
                  <a:buNone/>
                </a:pPr>
                <a:endParaRPr lang="fr-FR" i="1"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𝐼</m:t>
                          </m:r>
                        </m:e>
                        <m:sub>
                          <m:r>
                            <a:rPr lang="pt-BR" i="1">
                              <a:latin typeface="Cambria Math" panose="02040503050406030204" pitchFamily="18" charset="0"/>
                            </a:rPr>
                            <m:t>1</m:t>
                          </m:r>
                        </m:sub>
                      </m:sSub>
                      <m:r>
                        <a:rPr lang="pt-BR" i="1">
                          <a:latin typeface="Cambria Math" panose="02040503050406030204" pitchFamily="18" charset="0"/>
                        </a:rPr>
                        <m:t>=</m:t>
                      </m:r>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pt-BR" i="1">
                                  <a:latin typeface="Cambria Math" panose="02040503050406030204" pitchFamily="18" charset="0"/>
                                </a:rPr>
                                <m:t>1</m:t>
                              </m:r>
                            </m:sub>
                          </m:sSub>
                        </m:e>
                      </m:d>
                      <m:r>
                        <a:rPr lang="pt-BR"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𝑅</m:t>
                          </m:r>
                        </m:e>
                        <m:sub>
                          <m:r>
                            <a:rPr lang="pt-BR" i="1">
                              <a:latin typeface="Cambria Math" panose="02040503050406030204" pitchFamily="18" charset="0"/>
                            </a:rPr>
                            <m:t>1</m:t>
                          </m:r>
                        </m:sub>
                      </m:sSub>
                      <m:r>
                        <a:rPr lang="pt-BR" i="1">
                          <a:latin typeface="Cambria Math" panose="02040503050406030204" pitchFamily="18" charset="0"/>
                        </a:rPr>
                        <m:t>,</m:t>
                      </m:r>
                    </m:oMath>
                  </m:oMathPara>
                </a14:m>
                <a:endParaRPr lang="fr-FR" i="1" dirty="0" smtClean="0"/>
              </a:p>
              <a:p>
                <a:pPr marL="45720" indent="0">
                  <a:buNone/>
                </a:pPr>
                <a:endParaRPr lang="fr-FR" i="1" dirty="0" smtClean="0"/>
              </a:p>
              <a:p>
                <a:pPr marL="4572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𝐼</m:t>
                              </m:r>
                            </m:e>
                            <m:sub>
                              <m:r>
                                <a:rPr lang="pt-BR" i="1">
                                  <a:latin typeface="Cambria Math" panose="02040503050406030204" pitchFamily="18" charset="0"/>
                                </a:rPr>
                                <m:t>1</m:t>
                              </m:r>
                            </m:sub>
                          </m:sSub>
                          <m:r>
                            <a:rPr lang="pt-BR"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𝐾</m:t>
                              </m:r>
                            </m:e>
                            <m:sub>
                              <m:r>
                                <a:rPr lang="pt-BR" i="1">
                                  <a:latin typeface="Cambria Math" panose="02040503050406030204" pitchFamily="18" charset="0"/>
                                </a:rPr>
                                <m:t>1</m:t>
                              </m:r>
                            </m:sub>
                          </m:sSub>
                        </m:e>
                      </m:d>
                      <m:r>
                        <a:rPr lang="pt-BR"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𝑅</m:t>
                          </m:r>
                        </m:e>
                        <m:sub>
                          <m:r>
                            <a:rPr lang="pt-BR" i="1">
                              <a:latin typeface="Cambria Math" panose="02040503050406030204" pitchFamily="18" charset="0"/>
                            </a:rPr>
                            <m:t>2</m:t>
                          </m:r>
                        </m:sub>
                      </m:sSub>
                      <m:r>
                        <a:rPr lang="pt-BR"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pt-BR" i="1">
                              <a:latin typeface="Cambria Math" panose="02040503050406030204" pitchFamily="18" charset="0"/>
                            </a:rPr>
                            <m:t>2</m:t>
                          </m:r>
                        </m:sub>
                      </m:sSub>
                    </m:oMath>
                  </m:oMathPara>
                </a14:m>
                <a:endParaRPr lang="fr-FR" dirty="0"/>
              </a:p>
              <a:p>
                <a:endParaRPr lang="en-US" dirty="0" smtClean="0"/>
              </a:p>
              <a:p>
                <a:endParaRPr lang="fr-FR"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57</a:t>
            </a:fld>
            <a:endParaRPr lang="pt-BR"/>
          </a:p>
        </p:txBody>
      </p:sp>
      <p:sp>
        <p:nvSpPr>
          <p:cNvPr id="4" name="Titre 3"/>
          <p:cNvSpPr>
            <a:spLocks noGrp="1"/>
          </p:cNvSpPr>
          <p:nvPr>
            <p:ph type="title"/>
          </p:nvPr>
        </p:nvSpPr>
        <p:spPr/>
        <p:txBody>
          <a:bodyPr/>
          <a:lstStyle/>
          <a:p>
            <a:r>
              <a:rPr lang="fr-FR" dirty="0" err="1" smtClean="0"/>
              <a:t>Graphic</a:t>
            </a:r>
            <a:r>
              <a:rPr lang="fr-FR" dirty="0" smtClean="0"/>
              <a:t> </a:t>
            </a:r>
            <a:r>
              <a:rPr lang="fr-FR" dirty="0" err="1" smtClean="0"/>
              <a:t>representation</a:t>
            </a:r>
            <a:endParaRPr lang="en-US" dirty="0"/>
          </a:p>
        </p:txBody>
      </p:sp>
      <p:sp>
        <p:nvSpPr>
          <p:cNvPr id="5" name="Accolade fermante 4"/>
          <p:cNvSpPr/>
          <p:nvPr/>
        </p:nvSpPr>
        <p:spPr>
          <a:xfrm rot="5400000">
            <a:off x="3888887" y="4688177"/>
            <a:ext cx="214098" cy="1296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 name="ZoneTexte 5"/>
              <p:cNvSpPr txBox="1"/>
              <p:nvPr/>
            </p:nvSpPr>
            <p:spPr>
              <a:xfrm>
                <a:off x="3779912" y="5517232"/>
                <a:ext cx="4512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tx2"/>
                              </a:solidFill>
                              <a:latin typeface="Cambria Math"/>
                            </a:rPr>
                          </m:ctrlPr>
                        </m:sSubPr>
                        <m:e>
                          <m:r>
                            <a:rPr lang="fr-FR" b="0" i="1" smtClean="0">
                              <a:solidFill>
                                <a:schemeClr val="tx2"/>
                              </a:solidFill>
                              <a:latin typeface="Cambria Math" panose="02040503050406030204" pitchFamily="18" charset="0"/>
                            </a:rPr>
                            <m:t>𝑌</m:t>
                          </m:r>
                        </m:e>
                        <m:sub>
                          <m:r>
                            <a:rPr lang="fr-FR" b="0" i="1" smtClean="0">
                              <a:solidFill>
                                <a:schemeClr val="tx2"/>
                              </a:solidFill>
                              <a:latin typeface="Cambria Math" panose="02040503050406030204" pitchFamily="18" charset="0"/>
                            </a:rPr>
                            <m:t>2</m:t>
                          </m:r>
                        </m:sub>
                      </m:sSub>
                    </m:oMath>
                  </m:oMathPara>
                </a14:m>
                <a:endParaRPr lang="fr-FR" dirty="0"/>
              </a:p>
            </p:txBody>
          </p:sp>
        </mc:Choice>
        <mc:Fallback xmlns="">
          <p:sp>
            <p:nvSpPr>
              <p:cNvPr id="6" name="ZoneTexte 5"/>
              <p:cNvSpPr txBox="1">
                <a:spLocks noRot="1" noChangeAspect="1" noMove="1" noResize="1" noEditPoints="1" noAdjustHandles="1" noChangeArrowheads="1" noChangeShapeType="1" noTextEdit="1"/>
              </p:cNvSpPr>
              <p:nvPr/>
            </p:nvSpPr>
            <p:spPr>
              <a:xfrm>
                <a:off x="3779912" y="5517232"/>
                <a:ext cx="451277" cy="369332"/>
              </a:xfrm>
              <a:prstGeom prst="rect">
                <a:avLst/>
              </a:prstGeom>
              <a:blipFill rotWithShape="0">
                <a:blip r:embed="rId3"/>
                <a:stretch>
                  <a:fillRect/>
                </a:stretch>
              </a:blipFill>
            </p:spPr>
            <p:txBody>
              <a:bodyPr/>
              <a:lstStyle/>
              <a:p>
                <a:r>
                  <a:rPr lang="en-US">
                    <a:noFill/>
                  </a:rPr>
                  <a:t> </a:t>
                </a:r>
              </a:p>
            </p:txBody>
          </p:sp>
        </mc:Fallback>
      </mc:AlternateContent>
      <p:sp>
        <p:nvSpPr>
          <p:cNvPr id="7" name="Accolade fermante 6"/>
          <p:cNvSpPr/>
          <p:nvPr/>
        </p:nvSpPr>
        <p:spPr>
          <a:xfrm rot="16200000">
            <a:off x="4347691" y="3708747"/>
            <a:ext cx="232594"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8" name="ZoneTexte 7"/>
              <p:cNvSpPr txBox="1"/>
              <p:nvPr/>
            </p:nvSpPr>
            <p:spPr>
              <a:xfrm>
                <a:off x="4241010" y="3538645"/>
                <a:ext cx="4459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tx2"/>
                              </a:solidFill>
                              <a:latin typeface="Cambria Math"/>
                            </a:rPr>
                          </m:ctrlPr>
                        </m:sSubPr>
                        <m:e>
                          <m:r>
                            <a:rPr lang="fr-FR" b="0" i="1" smtClean="0">
                              <a:solidFill>
                                <a:schemeClr val="tx2"/>
                              </a:solidFill>
                              <a:latin typeface="Cambria Math" panose="02040503050406030204" pitchFamily="18" charset="0"/>
                            </a:rPr>
                            <m:t>𝑌</m:t>
                          </m:r>
                        </m:e>
                        <m:sub>
                          <m:r>
                            <a:rPr lang="en-US" i="1">
                              <a:solidFill>
                                <a:schemeClr val="tx2"/>
                              </a:solidFill>
                              <a:latin typeface="Cambria Math" panose="02040503050406030204" pitchFamily="18" charset="0"/>
                            </a:rPr>
                            <m:t>1</m:t>
                          </m:r>
                        </m:sub>
                      </m:sSub>
                    </m:oMath>
                  </m:oMathPara>
                </a14:m>
                <a:endParaRPr lang="fr-FR" dirty="0"/>
              </a:p>
            </p:txBody>
          </p:sp>
        </mc:Choice>
        <mc:Fallback xmlns="">
          <p:sp>
            <p:nvSpPr>
              <p:cNvPr id="8" name="ZoneTexte 7"/>
              <p:cNvSpPr txBox="1">
                <a:spLocks noRot="1" noChangeAspect="1" noMove="1" noResize="1" noEditPoints="1" noAdjustHandles="1" noChangeArrowheads="1" noChangeShapeType="1" noTextEdit="1"/>
              </p:cNvSpPr>
              <p:nvPr/>
            </p:nvSpPr>
            <p:spPr>
              <a:xfrm>
                <a:off x="4241010" y="3538645"/>
                <a:ext cx="445956" cy="36933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873277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Using </a:t>
                </a:r>
                <a:r>
                  <a:rPr lang="en-US" dirty="0"/>
                  <a:t>the fact that in the second period all existent capital is </a:t>
                </a:r>
                <a:r>
                  <a:rPr lang="en-US" dirty="0" smtClean="0"/>
                  <a:t>disinvested</a:t>
                </a:r>
                <a:r>
                  <a:rPr lang="en-US" dirty="0"/>
                  <a:t>, </a:t>
                </a:r>
                <a:r>
                  <a:rPr lang="en-US" dirty="0" smtClean="0"/>
                  <a:t>the previous equation </a:t>
                </a:r>
                <a:r>
                  <a:rPr lang="en-US" dirty="0"/>
                  <a:t>can be written as:</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1</m:t>
                              </m:r>
                            </m:sub>
                          </m:sSub>
                        </m:e>
                      </m:d>
                    </m:oMath>
                  </m:oMathPara>
                </a14:m>
                <a:endParaRPr lang="en-US" dirty="0" smtClean="0"/>
              </a:p>
              <a:p>
                <a:endParaRPr lang="fr-FR" dirty="0"/>
              </a:p>
              <a:p>
                <a:endParaRPr lang="en-US" dirty="0" smtClean="0"/>
              </a:p>
              <a:p>
                <a:r>
                  <a:rPr lang="en-US" dirty="0" smtClean="0"/>
                  <a:t>Finally</a:t>
                </a:r>
                <a:r>
                  <a:rPr lang="en-US" dirty="0"/>
                  <a:t>, substituting investment in the first period as defined in </a:t>
                </a:r>
                <a:r>
                  <a:rPr lang="en-US" dirty="0" smtClean="0"/>
                  <a:t>the previous slide </a:t>
                </a:r>
                <a:r>
                  <a:rPr lang="en-US" dirty="0"/>
                  <a:t>in the </a:t>
                </a:r>
                <a:r>
                  <a:rPr lang="en-US" dirty="0" smtClean="0"/>
                  <a:t>equation above , </a:t>
                </a:r>
                <a:r>
                  <a:rPr lang="en-US" dirty="0"/>
                  <a:t>we obtain </a:t>
                </a:r>
                <a:r>
                  <a:rPr lang="en-US" dirty="0" smtClean="0"/>
                  <a:t>the resources constraint for the </a:t>
                </a:r>
                <a:r>
                  <a:rPr lang="en-US" dirty="0"/>
                  <a:t>economy:</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oMath>
                  </m:oMathPara>
                </a14:m>
                <a:endParaRPr lang="fr-FR"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58</a:t>
            </a:fld>
            <a:endParaRPr lang="pt-BR"/>
          </a:p>
        </p:txBody>
      </p:sp>
      <p:sp>
        <p:nvSpPr>
          <p:cNvPr id="4" name="Titre 3"/>
          <p:cNvSpPr>
            <a:spLocks noGrp="1"/>
          </p:cNvSpPr>
          <p:nvPr>
            <p:ph type="title"/>
          </p:nvPr>
        </p:nvSpPr>
        <p:spPr/>
        <p:txBody>
          <a:bodyPr/>
          <a:lstStyle/>
          <a:p>
            <a:r>
              <a:rPr lang="fr-FR" dirty="0" err="1" smtClean="0"/>
              <a:t>Graphic</a:t>
            </a:r>
            <a:r>
              <a:rPr lang="fr-FR" dirty="0" smtClean="0"/>
              <a:t> </a:t>
            </a:r>
            <a:r>
              <a:rPr lang="fr-FR" dirty="0" err="1" smtClean="0"/>
              <a:t>representation</a:t>
            </a:r>
            <a:endParaRPr lang="en-US" dirty="0"/>
          </a:p>
        </p:txBody>
      </p:sp>
      <p:sp>
        <p:nvSpPr>
          <p:cNvPr id="5" name="Accolade fermante 4"/>
          <p:cNvSpPr/>
          <p:nvPr/>
        </p:nvSpPr>
        <p:spPr>
          <a:xfrm rot="5400000">
            <a:off x="5508104" y="2708920"/>
            <a:ext cx="288032" cy="10081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 name="ZoneTexte 5"/>
              <p:cNvSpPr txBox="1"/>
              <p:nvPr/>
            </p:nvSpPr>
            <p:spPr>
              <a:xfrm>
                <a:off x="5508104" y="3381153"/>
                <a:ext cx="4243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tx2"/>
                              </a:solidFill>
                              <a:latin typeface="Cambria Math"/>
                            </a:rPr>
                          </m:ctrlPr>
                        </m:sSubPr>
                        <m:e>
                          <m:r>
                            <a:rPr lang="fr-FR" b="0" i="1" smtClean="0">
                              <a:solidFill>
                                <a:schemeClr val="tx2"/>
                              </a:solidFill>
                              <a:latin typeface="Cambria Math" panose="02040503050406030204" pitchFamily="18" charset="0"/>
                            </a:rPr>
                            <m:t>𝐼</m:t>
                          </m:r>
                        </m:e>
                        <m:sub>
                          <m:r>
                            <a:rPr lang="fr-FR" b="0" i="1" smtClean="0">
                              <a:solidFill>
                                <a:schemeClr val="tx2"/>
                              </a:solidFill>
                              <a:latin typeface="Cambria Math" panose="02040503050406030204" pitchFamily="18" charset="0"/>
                            </a:rPr>
                            <m:t>2</m:t>
                          </m:r>
                        </m:sub>
                      </m:sSub>
                    </m:oMath>
                  </m:oMathPara>
                </a14:m>
                <a:endParaRPr lang="fr-FR" dirty="0"/>
              </a:p>
            </p:txBody>
          </p:sp>
        </mc:Choice>
        <mc:Fallback xmlns="">
          <p:sp>
            <p:nvSpPr>
              <p:cNvPr id="6" name="ZoneTexte 5"/>
              <p:cNvSpPr txBox="1">
                <a:spLocks noRot="1" noChangeAspect="1" noMove="1" noResize="1" noEditPoints="1" noAdjustHandles="1" noChangeArrowheads="1" noChangeShapeType="1" noTextEdit="1"/>
              </p:cNvSpPr>
              <p:nvPr/>
            </p:nvSpPr>
            <p:spPr>
              <a:xfrm>
                <a:off x="5508104" y="3381153"/>
                <a:ext cx="424347" cy="369332"/>
              </a:xfrm>
              <a:prstGeom prst="rect">
                <a:avLst/>
              </a:prstGeom>
              <a:blipFill rotWithShape="0">
                <a:blip r:embed="rId3"/>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29813641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pPr marL="45720" indent="0">
                  <a:buNone/>
                </a:pPr>
                <a14:m>
                  <m:oMathPara xmlns:m="http://schemas.openxmlformats.org/officeDocument/2006/math">
                    <m:oMathParaPr>
                      <m:jc m:val="centerGroup"/>
                    </m:oMathParaPr>
                    <m:oMath xmlns:m="http://schemas.openxmlformats.org/officeDocument/2006/math">
                      <m:sSub>
                        <m:sSubPr>
                          <m:ctrlPr>
                            <a:rPr lang="fr-FR" i="1" smtClean="0">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𝐹</m:t>
                      </m:r>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1</m:t>
                          </m:r>
                        </m:sub>
                      </m:sSub>
                    </m:oMath>
                  </m:oMathPara>
                </a14:m>
                <a:endParaRPr lang="en-US" dirty="0" smtClean="0"/>
              </a:p>
              <a:p>
                <a:pPr lvl="1"/>
                <a:endParaRPr lang="en-US" dirty="0" smtClean="0"/>
              </a:p>
              <a:p>
                <a:pPr lvl="1"/>
                <a:r>
                  <a:rPr lang="en-US" dirty="0" smtClean="0"/>
                  <a:t>the resources constraint, </a:t>
                </a:r>
                <a:r>
                  <a:rPr lang="en-US" dirty="0"/>
                  <a:t>if </a:t>
                </a:r>
                <a:r>
                  <a:rPr lang="en-US" dirty="0" smtClean="0"/>
                  <a:t>this were a closed economy. </a:t>
                </a:r>
              </a:p>
              <a:p>
                <a:endParaRPr lang="fr-FR" i="1" dirty="0" smtClean="0"/>
              </a:p>
              <a:p>
                <a14:m>
                  <m:oMath xmlns:m="http://schemas.openxmlformats.org/officeDocument/2006/math">
                    <m:sSub>
                      <m:sSubPr>
                        <m:ctrlPr>
                          <a:rPr lang="fr-FR"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𝑡</m:t>
                        </m:r>
                      </m:sub>
                    </m:sSub>
                  </m:oMath>
                </a14:m>
                <a:r>
                  <a:rPr lang="en-US" dirty="0"/>
                  <a:t> would be the amount consumed each period. </a:t>
                </a:r>
                <a:endParaRPr lang="en-US" dirty="0" smtClean="0"/>
              </a:p>
              <a:p>
                <a:endParaRPr lang="en-US" dirty="0" smtClean="0"/>
              </a:p>
              <a:p>
                <a:r>
                  <a:rPr lang="en-US" dirty="0" smtClean="0"/>
                  <a:t>Sloped of </a:t>
                </a:r>
                <a14:m>
                  <m:oMath xmlns:m="http://schemas.openxmlformats.org/officeDocument/2006/math">
                    <m:sSub>
                      <m:sSubPr>
                        <m:ctrlPr>
                          <a:rPr lang="fr-FR"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𝑡</m:t>
                        </m:r>
                      </m:sub>
                    </m:sSub>
                  </m:oMath>
                </a14:m>
                <a:r>
                  <a:rPr lang="en-US" dirty="0" smtClean="0"/>
                  <a:t>: </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f>
                        <m:fPr>
                          <m:ctrlPr>
                            <a:rPr lang="fr-FR" i="1">
                              <a:latin typeface="Cambria Math"/>
                            </a:rPr>
                          </m:ctrlPr>
                        </m:fPr>
                        <m:num>
                          <m:r>
                            <a:rPr lang="en-US" i="1">
                              <a:latin typeface="Cambria Math" panose="02040503050406030204" pitchFamily="18" charset="0"/>
                            </a:rPr>
                            <m:t>𝑑</m:t>
                          </m:r>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2</m:t>
                              </m:r>
                            </m:sub>
                          </m:sSub>
                        </m:num>
                        <m:den>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1</m:t>
                              </m:r>
                            </m:sub>
                          </m:sSub>
                        </m:den>
                      </m:f>
                      <m:r>
                        <a:rPr lang="en-US" i="1">
                          <a:latin typeface="Cambria Math" panose="02040503050406030204" pitchFamily="18" charset="0"/>
                        </a:rPr>
                        <m:t>=−</m:t>
                      </m:r>
                      <m:d>
                        <m:dPr>
                          <m:ctrlPr>
                            <a:rPr lang="fr-FR" i="1">
                              <a:latin typeface="Cambria Math"/>
                            </a:rPr>
                          </m:ctrlPr>
                        </m:dPr>
                        <m:e>
                          <m:r>
                            <a:rPr lang="en-US" i="1">
                              <a:latin typeface="Cambria Math" panose="02040503050406030204" pitchFamily="18" charset="0"/>
                            </a:rPr>
                            <m:t>1+</m:t>
                          </m:r>
                          <m:sSup>
                            <m:sSupPr>
                              <m:ctrlPr>
                                <a:rPr lang="fr-FR" i="1">
                                  <a:latin typeface="Cambria Math"/>
                                </a:rPr>
                              </m:ctrlPr>
                            </m:sSupPr>
                            <m:e>
                              <m:r>
                                <a:rPr lang="en-US" i="1">
                                  <a:latin typeface="Cambria Math" panose="02040503050406030204" pitchFamily="18" charset="0"/>
                                </a:rPr>
                                <m:t>𝐹</m:t>
                              </m:r>
                            </m:e>
                            <m:sup>
                              <m:r>
                                <a:rPr lang="en-US" i="1">
                                  <a:latin typeface="Cambria Math" panose="02040503050406030204" pitchFamily="18" charset="0"/>
                                </a:rPr>
                                <m:t>′</m:t>
                              </m:r>
                            </m:sup>
                          </m:sSup>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2</m:t>
                                  </m:r>
                                </m:sub>
                              </m:sSub>
                            </m:e>
                          </m:d>
                        </m:e>
                      </m:d>
                    </m:oMath>
                  </m:oMathPara>
                </a14:m>
                <a:endParaRPr lang="fr-FR" dirty="0"/>
              </a:p>
              <a:p>
                <a:endParaRPr lang="en-US" dirty="0" smtClean="0"/>
              </a:p>
              <a:p>
                <a:r>
                  <a:rPr lang="en-US" dirty="0" smtClean="0"/>
                  <a:t>and </a:t>
                </a:r>
                <a:r>
                  <a:rPr lang="en-US" dirty="0"/>
                  <a:t>the concavity: </a:t>
                </a:r>
                <a:endParaRPr lang="fr-FR" dirty="0"/>
              </a:p>
              <a:p>
                <a:pPr marL="45720" indent="0">
                  <a:buNone/>
                </a:pPr>
                <a14:m>
                  <m:oMathPara xmlns:m="http://schemas.openxmlformats.org/officeDocument/2006/math">
                    <m:oMathParaPr>
                      <m:jc m:val="centerGroup"/>
                    </m:oMathParaPr>
                    <m:oMath xmlns:m="http://schemas.openxmlformats.org/officeDocument/2006/math">
                      <m:f>
                        <m:fPr>
                          <m:ctrlPr>
                            <a:rPr lang="fr-FR" i="1">
                              <a:latin typeface="Cambria Math"/>
                            </a:rPr>
                          </m:ctrlPr>
                        </m:fPr>
                        <m:num>
                          <m:sSup>
                            <m:sSupPr>
                              <m:ctrlPr>
                                <a:rPr lang="fr-FR" i="1">
                                  <a:latin typeface="Cambria Math"/>
                                </a:rPr>
                              </m:ctrlPr>
                            </m:sSupPr>
                            <m:e>
                              <m:r>
                                <a:rPr lang="en-US" i="1">
                                  <a:latin typeface="Cambria Math" panose="02040503050406030204" pitchFamily="18" charset="0"/>
                                </a:rPr>
                                <m:t>𝑑</m:t>
                              </m:r>
                            </m:e>
                            <m:sup>
                              <m:r>
                                <a:rPr lang="en-US" i="1">
                                  <a:latin typeface="Cambria Math" panose="02040503050406030204" pitchFamily="18" charset="0"/>
                                </a:rPr>
                                <m:t>2</m:t>
                              </m:r>
                            </m:sup>
                          </m:sSup>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2</m:t>
                              </m:r>
                            </m:sub>
                          </m:sSub>
                        </m:num>
                        <m:den>
                          <m:sSup>
                            <m:sSupPr>
                              <m:ctrlPr>
                                <a:rPr lang="fr-FR" i="1">
                                  <a:latin typeface="Cambria Math"/>
                                </a:rPr>
                              </m:ctrlPr>
                            </m:sSupPr>
                            <m:e>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𝑑𝐶</m:t>
                                      </m:r>
                                    </m:e>
                                    <m:sub>
                                      <m:r>
                                        <a:rPr lang="en-US" i="1">
                                          <a:latin typeface="Cambria Math" panose="02040503050406030204" pitchFamily="18" charset="0"/>
                                        </a:rPr>
                                        <m:t>1</m:t>
                                      </m:r>
                                    </m:sub>
                                  </m:sSub>
                                </m:e>
                              </m:d>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fr-FR" i="1">
                              <a:latin typeface="Cambria Math"/>
                            </a:rPr>
                          </m:ctrlPr>
                        </m:sSupPr>
                        <m:e>
                          <m:r>
                            <a:rPr lang="en-US" i="1">
                              <a:latin typeface="Cambria Math" panose="02040503050406030204" pitchFamily="18" charset="0"/>
                            </a:rPr>
                            <m:t>𝐹</m:t>
                          </m:r>
                        </m:e>
                        <m:sup>
                          <m:r>
                            <a:rPr lang="en-US" i="1">
                              <a:latin typeface="Cambria Math" panose="02040503050406030204" pitchFamily="18" charset="0"/>
                            </a:rPr>
                            <m:t>′′</m:t>
                          </m:r>
                        </m:sup>
                      </m:sSup>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2</m:t>
                              </m:r>
                            </m:sub>
                          </m:sSub>
                        </m:e>
                      </m:d>
                      <m:r>
                        <a:rPr lang="en-US" i="1">
                          <a:latin typeface="Cambria Math" panose="02040503050406030204" pitchFamily="18" charset="0"/>
                        </a:rPr>
                        <m:t>&lt;0</m:t>
                      </m:r>
                    </m:oMath>
                  </m:oMathPara>
                </a14:m>
                <a:endParaRPr lang="fr-FR" dirty="0"/>
              </a:p>
              <a:p>
                <a:pPr marL="45720" indent="0">
                  <a:buNone/>
                </a:pPr>
                <a:endParaRPr lang="fr-FR"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59</a:t>
            </a:fld>
            <a:endParaRPr lang="pt-BR"/>
          </a:p>
        </p:txBody>
      </p:sp>
      <p:sp>
        <p:nvSpPr>
          <p:cNvPr id="4" name="Titre 3"/>
          <p:cNvSpPr>
            <a:spLocks noGrp="1"/>
          </p:cNvSpPr>
          <p:nvPr>
            <p:ph type="title"/>
          </p:nvPr>
        </p:nvSpPr>
        <p:spPr/>
        <p:txBody>
          <a:bodyPr/>
          <a:lstStyle/>
          <a:p>
            <a:r>
              <a:rPr lang="fr-FR" dirty="0" err="1" smtClean="0"/>
              <a:t>Graphic</a:t>
            </a:r>
            <a:r>
              <a:rPr lang="fr-FR" dirty="0" smtClean="0"/>
              <a:t> </a:t>
            </a:r>
            <a:r>
              <a:rPr lang="fr-FR" dirty="0" err="1" smtClean="0"/>
              <a:t>representation</a:t>
            </a:r>
            <a:endParaRPr lang="en-US" dirty="0"/>
          </a:p>
        </p:txBody>
      </p:sp>
    </p:spTree>
    <p:extLst>
      <p:ext uri="{BB962C8B-B14F-4D97-AF65-F5344CB8AC3E}">
        <p14:creationId xmlns:p14="http://schemas.microsoft.com/office/powerpoint/2010/main" val="638312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en-US" b="1" dirty="0" smtClean="0"/>
              <a:t>There </a:t>
            </a:r>
            <a:r>
              <a:rPr lang="en-US" b="1" dirty="0"/>
              <a:t>is only one good </a:t>
            </a:r>
            <a:r>
              <a:rPr lang="en-US" dirty="0"/>
              <a:t>in the economy. </a:t>
            </a:r>
            <a:endParaRPr lang="en-US" dirty="0" smtClean="0"/>
          </a:p>
          <a:p>
            <a:pPr lvl="1"/>
            <a:r>
              <a:rPr lang="en-US" dirty="0" smtClean="0"/>
              <a:t>This </a:t>
            </a:r>
            <a:r>
              <a:rPr lang="en-US" dirty="0"/>
              <a:t>one good can be interpreted as the consumption basket composed of all goods consumed.</a:t>
            </a:r>
            <a:endParaRPr lang="fr-FR" dirty="0"/>
          </a:p>
          <a:p>
            <a:endParaRPr lang="en-US" dirty="0" smtClean="0"/>
          </a:p>
          <a:p>
            <a:r>
              <a:rPr lang="en-US" dirty="0" smtClean="0"/>
              <a:t>T</a:t>
            </a:r>
            <a:r>
              <a:rPr lang="en-US" b="1" dirty="0" smtClean="0"/>
              <a:t>here </a:t>
            </a:r>
            <a:r>
              <a:rPr lang="en-US" b="1" dirty="0"/>
              <a:t>are only two periods</a:t>
            </a:r>
            <a:r>
              <a:rPr lang="en-US" dirty="0"/>
              <a:t>, which can be interpreted as the present and the future. </a:t>
            </a:r>
            <a:endParaRPr lang="en-US" dirty="0" smtClean="0"/>
          </a:p>
          <a:p>
            <a:endParaRPr lang="en-US" dirty="0" smtClean="0"/>
          </a:p>
          <a:p>
            <a:r>
              <a:rPr lang="en-US" dirty="0" smtClean="0"/>
              <a:t>It is </a:t>
            </a:r>
            <a:r>
              <a:rPr lang="en-US" b="1" dirty="0" smtClean="0"/>
              <a:t>a </a:t>
            </a:r>
            <a:r>
              <a:rPr lang="en-US" b="1" dirty="0"/>
              <a:t>small, open economy</a:t>
            </a:r>
            <a:r>
              <a:rPr lang="en-US" dirty="0"/>
              <a:t>. </a:t>
            </a:r>
            <a:endParaRPr lang="en-US" dirty="0" smtClean="0"/>
          </a:p>
          <a:p>
            <a:pPr lvl="1"/>
            <a:r>
              <a:rPr lang="en-US" dirty="0" smtClean="0"/>
              <a:t>A </a:t>
            </a:r>
            <a:r>
              <a:rPr lang="en-US" dirty="0"/>
              <a:t>small </a:t>
            </a:r>
            <a:r>
              <a:rPr lang="en-US" dirty="0" smtClean="0"/>
              <a:t>economy: the </a:t>
            </a:r>
            <a:r>
              <a:rPr lang="en-US" dirty="0"/>
              <a:t>amount </a:t>
            </a:r>
            <a:r>
              <a:rPr lang="en-US" dirty="0" smtClean="0"/>
              <a:t>the country </a:t>
            </a:r>
            <a:r>
              <a:rPr lang="en-US" dirty="0"/>
              <a:t>imports or exports does not affect </a:t>
            </a:r>
            <a:r>
              <a:rPr lang="en-US" dirty="0" smtClean="0"/>
              <a:t>the international </a:t>
            </a:r>
            <a:r>
              <a:rPr lang="en-US" dirty="0"/>
              <a:t>prices of </a:t>
            </a:r>
            <a:r>
              <a:rPr lang="en-US" dirty="0" smtClean="0"/>
              <a:t>goods, </a:t>
            </a:r>
            <a:r>
              <a:rPr lang="en-US" dirty="0"/>
              <a:t>and the amount it borrows </a:t>
            </a:r>
            <a:r>
              <a:rPr lang="en-US" dirty="0" smtClean="0"/>
              <a:t>or </a:t>
            </a:r>
            <a:r>
              <a:rPr lang="en-US" dirty="0"/>
              <a:t>lends </a:t>
            </a:r>
            <a:r>
              <a:rPr lang="en-US" dirty="0" smtClean="0"/>
              <a:t>does </a:t>
            </a:r>
            <a:r>
              <a:rPr lang="en-US" dirty="0"/>
              <a:t>not affect international interest rates. </a:t>
            </a:r>
            <a:endParaRPr lang="fr-FR" dirty="0"/>
          </a:p>
          <a:p>
            <a:endParaRPr lang="en-US" dirty="0" smtClean="0"/>
          </a:p>
          <a:p>
            <a:r>
              <a:rPr lang="en-US" dirty="0" smtClean="0"/>
              <a:t>The </a:t>
            </a:r>
            <a:r>
              <a:rPr lang="en-US" dirty="0"/>
              <a:t>country </a:t>
            </a:r>
            <a:r>
              <a:rPr lang="en-US" b="1" dirty="0" smtClean="0"/>
              <a:t>it </a:t>
            </a:r>
            <a:r>
              <a:rPr lang="en-US" b="1" dirty="0"/>
              <a:t>can freely borrow at a constant interest rate</a:t>
            </a:r>
            <a:r>
              <a:rPr lang="en-US" dirty="0"/>
              <a:t>. </a:t>
            </a:r>
            <a:endParaRPr lang="fr-FR" dirty="0"/>
          </a:p>
          <a:p>
            <a:endParaRPr lang="en-US" dirty="0" smtClean="0"/>
          </a:p>
          <a:p>
            <a:r>
              <a:rPr lang="en-US" dirty="0" smtClean="0"/>
              <a:t>There </a:t>
            </a:r>
            <a:r>
              <a:rPr lang="en-US" dirty="0"/>
              <a:t>is no uncertainty. </a:t>
            </a:r>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6</a:t>
            </a:fld>
            <a:endParaRPr lang="pt-BR"/>
          </a:p>
        </p:txBody>
      </p:sp>
      <p:sp>
        <p:nvSpPr>
          <p:cNvPr id="4" name="Titre 3"/>
          <p:cNvSpPr>
            <a:spLocks noGrp="1"/>
          </p:cNvSpPr>
          <p:nvPr>
            <p:ph type="title"/>
          </p:nvPr>
        </p:nvSpPr>
        <p:spPr/>
        <p:txBody>
          <a:bodyPr/>
          <a:lstStyle/>
          <a:p>
            <a:r>
              <a:rPr lang="fr-FR" dirty="0"/>
              <a:t>Basic </a:t>
            </a:r>
            <a:r>
              <a:rPr lang="fr-FR" dirty="0" err="1"/>
              <a:t>Hypotheses</a:t>
            </a:r>
            <a:endParaRPr lang="fr-FR" dirty="0"/>
          </a:p>
        </p:txBody>
      </p:sp>
    </p:spTree>
    <p:extLst>
      <p:ext uri="{BB962C8B-B14F-4D97-AF65-F5344CB8AC3E}">
        <p14:creationId xmlns:p14="http://schemas.microsoft.com/office/powerpoint/2010/main" val="27993281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60</a:t>
            </a:fld>
            <a:endParaRPr lang="pt-BR"/>
          </a:p>
        </p:txBody>
      </p:sp>
      <p:sp>
        <p:nvSpPr>
          <p:cNvPr id="4" name="Titre 3"/>
          <p:cNvSpPr>
            <a:spLocks noGrp="1"/>
          </p:cNvSpPr>
          <p:nvPr>
            <p:ph type="title"/>
          </p:nvPr>
        </p:nvSpPr>
        <p:spPr/>
        <p:txBody>
          <a:bodyPr/>
          <a:lstStyle/>
          <a:p>
            <a:r>
              <a:rPr lang="fr-FR" dirty="0" err="1" smtClean="0"/>
              <a:t>Graphic</a:t>
            </a:r>
            <a:r>
              <a:rPr lang="fr-FR" dirty="0" smtClean="0"/>
              <a:t> </a:t>
            </a:r>
            <a:r>
              <a:rPr lang="fr-FR" dirty="0" err="1" smtClean="0"/>
              <a:t>representation</a:t>
            </a:r>
            <a:endParaRPr lang="en-US" dirty="0"/>
          </a:p>
        </p:txBody>
      </p:sp>
      <p:pic>
        <p:nvPicPr>
          <p:cNvPr id="5" name="Image 4"/>
          <p:cNvPicPr>
            <a:picLocks noChangeAspect="1"/>
          </p:cNvPicPr>
          <p:nvPr/>
        </p:nvPicPr>
        <p:blipFill>
          <a:blip r:embed="rId2"/>
          <a:stretch>
            <a:fillRect/>
          </a:stretch>
        </p:blipFill>
        <p:spPr>
          <a:xfrm>
            <a:off x="1857920" y="2060848"/>
            <a:ext cx="5378376" cy="4147794"/>
          </a:xfrm>
          <a:prstGeom prst="rect">
            <a:avLst/>
          </a:prstGeom>
        </p:spPr>
      </p:pic>
    </p:spTree>
    <p:extLst>
      <p:ext uri="{BB962C8B-B14F-4D97-AF65-F5344CB8AC3E}">
        <p14:creationId xmlns:p14="http://schemas.microsoft.com/office/powerpoint/2010/main" val="25619986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p:cNvSpPr>
                <a:spLocks noGrp="1"/>
              </p:cNvSpPr>
              <p:nvPr>
                <p:ph idx="1"/>
              </p:nvPr>
            </p:nvSpPr>
            <p:spPr/>
            <p:txBody>
              <a:bodyPr>
                <a:normAutofit fontScale="85000" lnSpcReduction="10000"/>
              </a:bodyPr>
              <a:lstStyle/>
              <a:p>
                <a:r>
                  <a:rPr lang="en-US" dirty="0" smtClean="0"/>
                  <a:t>The individual chooses the point on the RR restriction of resource that offers the greatest availability of resources </a:t>
                </a:r>
                <a14:m>
                  <m:oMath xmlns:m="http://schemas.openxmlformats.org/officeDocument/2006/math">
                    <m:sSub>
                      <m:sSubPr>
                        <m:ctrlPr>
                          <a:rPr lang="fr-FR"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sSub>
                          <m:sSubPr>
                            <m:ctrlPr>
                              <a:rPr lang="fr-FR"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2</m:t>
                            </m:r>
                          </m:sub>
                        </m:sSub>
                      </m:num>
                      <m:den>
                        <m:r>
                          <a:rPr lang="en-US" i="1">
                            <a:latin typeface="Cambria Math" panose="02040503050406030204" pitchFamily="18" charset="0"/>
                          </a:rPr>
                          <m:t>1+</m:t>
                        </m:r>
                        <m:r>
                          <a:rPr lang="en-US" i="1">
                            <a:latin typeface="Cambria Math" panose="02040503050406030204" pitchFamily="18" charset="0"/>
                          </a:rPr>
                          <m:t>𝑟</m:t>
                        </m:r>
                      </m:den>
                    </m:f>
                  </m:oMath>
                </a14:m>
                <a:r>
                  <a:rPr lang="en-US" dirty="0"/>
                  <a:t>. </a:t>
                </a:r>
                <a:endParaRPr lang="en-US" dirty="0" smtClean="0"/>
              </a:p>
              <a:p>
                <a:endParaRPr lang="en-US" dirty="0"/>
              </a:p>
              <a:p>
                <a14:m>
                  <m:oMath xmlns:m="http://schemas.openxmlformats.org/officeDocument/2006/math">
                    <m:sSub>
                      <m:sSubPr>
                        <m:ctrlPr>
                          <a:rPr lang="fr-FR" i="1" smtClean="0">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f>
                      <m:fPr>
                        <m:ctrlPr>
                          <a:rPr lang="fr-FR" i="1">
                            <a:latin typeface="Cambria Math"/>
                          </a:rPr>
                        </m:ctrlPr>
                      </m:fPr>
                      <m:num>
                        <m:sSub>
                          <m:sSubPr>
                            <m:ctrlPr>
                              <a:rPr lang="fr-FR"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2</m:t>
                            </m:r>
                          </m:sub>
                        </m:sSub>
                      </m:num>
                      <m:den>
                        <m:r>
                          <a:rPr lang="en-US" i="1">
                            <a:latin typeface="Cambria Math" panose="02040503050406030204" pitchFamily="18" charset="0"/>
                          </a:rPr>
                          <m:t>1+</m:t>
                        </m:r>
                        <m:r>
                          <a:rPr lang="en-US" i="1">
                            <a:latin typeface="Cambria Math" panose="02040503050406030204" pitchFamily="18" charset="0"/>
                          </a:rPr>
                          <m:t>𝑟</m:t>
                        </m:r>
                      </m:den>
                    </m:f>
                  </m:oMath>
                </a14:m>
                <a:r>
                  <a:rPr lang="en-US" dirty="0" smtClean="0"/>
                  <a:t> is a </a:t>
                </a:r>
                <a:r>
                  <a:rPr lang="en-US" dirty="0"/>
                  <a:t>line with </a:t>
                </a:r>
                <a:r>
                  <a:rPr lang="en-US" dirty="0" smtClean="0"/>
                  <a:t>slope </a:t>
                </a:r>
                <a14:m>
                  <m:oMath xmlns:m="http://schemas.openxmlformats.org/officeDocument/2006/math">
                    <m:r>
                      <a:rPr lang="fr-FR" b="0" i="0" smtClean="0">
                        <a:latin typeface="Cambria Math" panose="02040503050406030204" pitchFamily="18" charset="0"/>
                      </a:rPr>
                      <m:t> </m:t>
                    </m:r>
                    <m:r>
                      <a:rPr lang="en-US" i="1">
                        <a:latin typeface="Cambria Math" panose="02040503050406030204" pitchFamily="18" charset="0"/>
                      </a:rPr>
                      <m:t>−</m:t>
                    </m:r>
                    <m:d>
                      <m:dPr>
                        <m:ctrlPr>
                          <a:rPr lang="fr-FR"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e>
                    </m:d>
                  </m:oMath>
                </a14:m>
                <a:r>
                  <a:rPr lang="en-US" dirty="0"/>
                  <a:t>, </a:t>
                </a:r>
                <a:r>
                  <a:rPr lang="en-US" dirty="0" smtClean="0"/>
                  <a:t>and its height indicates the value of resource availability. </a:t>
                </a:r>
              </a:p>
              <a:p>
                <a:endParaRPr lang="en-US" dirty="0"/>
              </a:p>
              <a:p>
                <a:r>
                  <a:rPr lang="en-US" dirty="0" smtClean="0"/>
                  <a:t>The point on </a:t>
                </a:r>
                <a:r>
                  <a:rPr lang="en-US" dirty="0"/>
                  <a:t>RR constraint that maximizes the availability of resources is the one through which passes the line of resource availability farthest from the origin</a:t>
                </a:r>
                <a:r>
                  <a:rPr lang="en-US" dirty="0" smtClean="0"/>
                  <a:t>.</a:t>
                </a:r>
              </a:p>
              <a:p>
                <a:endParaRPr lang="en-US" dirty="0"/>
              </a:p>
              <a:p>
                <a:r>
                  <a:rPr lang="en-US" dirty="0" smtClean="0"/>
                  <a:t>It </a:t>
                </a:r>
                <a:r>
                  <a:rPr lang="en-US" dirty="0"/>
                  <a:t>is the tangency point between the curve and the line, given by:</a:t>
                </a:r>
                <a:endParaRPr lang="fr-FR" dirty="0"/>
              </a:p>
              <a:p>
                <a:pPr marL="45720" indent="0">
                  <a:buNone/>
                </a:pPr>
                <a:r>
                  <a:rPr lang="en-US" dirty="0" smtClean="0"/>
                  <a:t> </a:t>
                </a:r>
                <a:endParaRPr lang="fr-FR"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d>
                        <m:dPr>
                          <m:ctrlPr>
                            <a:rPr lang="fr-FR" i="1">
                              <a:latin typeface="Cambria Math"/>
                            </a:rPr>
                          </m:ctrlPr>
                        </m:dPr>
                        <m:e>
                          <m:r>
                            <a:rPr lang="en-US" i="1">
                              <a:latin typeface="Cambria Math" panose="02040503050406030204" pitchFamily="18" charset="0"/>
                            </a:rPr>
                            <m:t>1+</m:t>
                          </m:r>
                          <m:sSup>
                            <m:sSupPr>
                              <m:ctrlPr>
                                <a:rPr lang="fr-FR" i="1">
                                  <a:latin typeface="Cambria Math"/>
                                </a:rPr>
                              </m:ctrlPr>
                            </m:sSupPr>
                            <m:e>
                              <m:r>
                                <a:rPr lang="en-US" i="1">
                                  <a:latin typeface="Cambria Math" panose="02040503050406030204" pitchFamily="18" charset="0"/>
                                </a:rPr>
                                <m:t>𝐹</m:t>
                              </m:r>
                            </m:e>
                            <m:sup>
                              <m:r>
                                <a:rPr lang="en-US" i="1">
                                  <a:latin typeface="Cambria Math" panose="02040503050406030204" pitchFamily="18" charset="0"/>
                                </a:rPr>
                                <m:t>′</m:t>
                              </m:r>
                            </m:sup>
                          </m:sSup>
                          <m:d>
                            <m:dPr>
                              <m:ctrlPr>
                                <a:rPr lang="fr-FR" i="1">
                                  <a:latin typeface="Cambria Math"/>
                                </a:rPr>
                              </m:ctrlPr>
                            </m:dPr>
                            <m:e>
                              <m:sSub>
                                <m:sSubPr>
                                  <m:ctrlPr>
                                    <a:rPr lang="fr-FR"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2</m:t>
                                  </m:r>
                                </m:sub>
                              </m:sSub>
                            </m:e>
                          </m:d>
                        </m:e>
                      </m:d>
                      <m:r>
                        <a:rPr lang="en-US" i="1">
                          <a:latin typeface="Cambria Math" panose="02040503050406030204" pitchFamily="18" charset="0"/>
                        </a:rPr>
                        <m:t>=−</m:t>
                      </m:r>
                      <m:d>
                        <m:dPr>
                          <m:ctrlPr>
                            <a:rPr lang="fr-FR" i="1">
                              <a:latin typeface="Cambria Math"/>
                            </a:rPr>
                          </m:ctrlPr>
                        </m:dPr>
                        <m:e>
                          <m:r>
                            <a:rPr lang="en-US" i="1">
                              <a:latin typeface="Cambria Math" panose="02040503050406030204" pitchFamily="18" charset="0"/>
                            </a:rPr>
                            <m:t>1+</m:t>
                          </m:r>
                          <m:r>
                            <a:rPr lang="en-US" i="1">
                              <a:latin typeface="Cambria Math" panose="02040503050406030204" pitchFamily="18" charset="0"/>
                            </a:rPr>
                            <m:t>𝑟</m:t>
                          </m:r>
                        </m:e>
                      </m:d>
                    </m:oMath>
                  </m:oMathPara>
                </a14:m>
                <a:endParaRPr lang="fr-FR" dirty="0"/>
              </a:p>
              <a:p>
                <a:endParaRPr lang="fr-FR" dirty="0"/>
              </a:p>
              <a:p>
                <a:pPr lvl="1"/>
                <a:r>
                  <a:rPr lang="en-US" dirty="0"/>
                  <a:t>which is equivalent to the first order condition for </a:t>
                </a:r>
                <a:r>
                  <a:rPr lang="en-US" dirty="0" smtClean="0"/>
                  <a:t>maximization</a:t>
                </a:r>
                <a:endParaRPr lang="fr-FR" dirty="0"/>
              </a:p>
              <a:p>
                <a:endParaRPr lang="en-US" dirty="0"/>
              </a:p>
            </p:txBody>
          </p:sp>
        </mc:Choice>
        <mc:Fallback xmlns="">
          <p:sp>
            <p:nvSpPr>
              <p:cNvPr id="5" name="Espace réservé du contenu 4"/>
              <p:cNvSpPr>
                <a:spLocks noGrp="1" noRot="1" noChangeAspect="1" noMove="1" noResize="1" noEditPoints="1" noAdjustHandles="1" noChangeArrowheads="1" noChangeShapeType="1" noTextEdit="1"/>
              </p:cNvSpPr>
              <p:nvPr>
                <p:ph idx="1"/>
              </p:nvPr>
            </p:nvSpPr>
            <p:spPr>
              <a:blipFill rotWithShape="0">
                <a:blip r:embed="rId2"/>
                <a:stretch>
                  <a:fillRect t="-968" r="-797" b="-1383"/>
                </a:stretch>
              </a:blipFill>
            </p:spPr>
            <p:txBody>
              <a:bodyPr/>
              <a:lstStyle/>
              <a:p>
                <a:r>
                  <a:rPr lang="en-US">
                    <a:noFill/>
                  </a:rPr>
                  <a:t> </a:t>
                </a:r>
              </a:p>
            </p:txBody>
          </p:sp>
        </mc:Fallback>
      </mc:AlternateContent>
      <p:sp>
        <p:nvSpPr>
          <p:cNvPr id="2" name="Espace réservé du numéro de diapositive 1"/>
          <p:cNvSpPr>
            <a:spLocks noGrp="1"/>
          </p:cNvSpPr>
          <p:nvPr>
            <p:ph type="sldNum" sz="quarter" idx="12"/>
          </p:nvPr>
        </p:nvSpPr>
        <p:spPr/>
        <p:txBody>
          <a:bodyPr/>
          <a:lstStyle/>
          <a:p>
            <a:fld id="{D2D54FD4-E6A3-4A1F-8C5C-1619D1E75EAA}" type="slidenum">
              <a:rPr lang="pt-BR" smtClean="0"/>
              <a:t>61</a:t>
            </a:fld>
            <a:endParaRPr lang="pt-BR"/>
          </a:p>
        </p:txBody>
      </p:sp>
      <p:sp>
        <p:nvSpPr>
          <p:cNvPr id="4" name="Titre 3"/>
          <p:cNvSpPr>
            <a:spLocks noGrp="1"/>
          </p:cNvSpPr>
          <p:nvPr>
            <p:ph type="title"/>
          </p:nvPr>
        </p:nvSpPr>
        <p:spPr/>
        <p:txBody>
          <a:bodyPr/>
          <a:lstStyle/>
          <a:p>
            <a:r>
              <a:rPr lang="fr-FR" dirty="0" err="1" smtClean="0"/>
              <a:t>Graphic</a:t>
            </a:r>
            <a:r>
              <a:rPr lang="fr-FR" dirty="0" smtClean="0"/>
              <a:t> </a:t>
            </a:r>
            <a:r>
              <a:rPr lang="fr-FR" dirty="0" err="1" smtClean="0"/>
              <a:t>Representation</a:t>
            </a:r>
            <a:endParaRPr lang="en-US" dirty="0"/>
          </a:p>
        </p:txBody>
      </p:sp>
    </p:spTree>
    <p:extLst>
      <p:ext uri="{BB962C8B-B14F-4D97-AF65-F5344CB8AC3E}">
        <p14:creationId xmlns:p14="http://schemas.microsoft.com/office/powerpoint/2010/main" val="38254536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p:cNvSpPr>
                <a:spLocks noGrp="1"/>
              </p:cNvSpPr>
              <p:nvPr>
                <p:ph idx="1"/>
              </p:nvPr>
            </p:nvSpPr>
            <p:spPr/>
            <p:txBody>
              <a:bodyPr>
                <a:normAutofit/>
              </a:bodyPr>
              <a:lstStyle/>
              <a:p>
                <a:endParaRPr lang="en-US" dirty="0" smtClean="0"/>
              </a:p>
              <a:p>
                <a:r>
                  <a:rPr lang="en-US" dirty="0" smtClean="0"/>
                  <a:t>Coordinates </a:t>
                </a:r>
                <a:r>
                  <a:rPr lang="en-US" dirty="0"/>
                  <a:t>of point A </a:t>
                </a:r>
                <a:r>
                  <a:rPr lang="en-US" dirty="0" smtClean="0"/>
                  <a:t>= the </a:t>
                </a:r>
                <a:r>
                  <a:rPr lang="en-US" dirty="0"/>
                  <a:t>difference between production and </a:t>
                </a:r>
                <a:r>
                  <a:rPr lang="en-US" dirty="0" smtClean="0"/>
                  <a:t>investment</a:t>
                </a:r>
              </a:p>
              <a:p>
                <a:pPr lvl="1"/>
                <a:endParaRPr lang="en-US" dirty="0" smtClean="0"/>
              </a:p>
              <a:p>
                <a:pPr lvl="1"/>
                <a:r>
                  <a:rPr lang="en-US" dirty="0" smtClean="0"/>
                  <a:t>according </a:t>
                </a:r>
                <a:r>
                  <a:rPr lang="en-US" dirty="0"/>
                  <a:t>to the national </a:t>
                </a:r>
                <a:r>
                  <a:rPr lang="en-US" dirty="0" smtClean="0"/>
                  <a:t>accounts, it is the sum of consumption, the current-account </a:t>
                </a:r>
                <a:r>
                  <a:rPr lang="en-US" dirty="0"/>
                  <a:t>balance and </a:t>
                </a:r>
                <a:r>
                  <a:rPr lang="en-US" dirty="0" smtClean="0"/>
                  <a:t>primary income balance:</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𝐼</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𝐶</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𝑟</m:t>
                      </m:r>
                      <m:sSub>
                        <m:sSubPr>
                          <m:ctrlPr>
                            <a:rPr lang="fr-FR"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m:oMathPara>
                </a14:m>
                <a:endParaRPr lang="fr-FR" dirty="0"/>
              </a:p>
              <a:p>
                <a:endParaRPr lang="en-US" dirty="0" smtClean="0"/>
              </a:p>
            </p:txBody>
          </p:sp>
        </mc:Choice>
        <mc:Fallback xmlns="">
          <p:sp>
            <p:nvSpPr>
              <p:cNvPr id="5" name="Espace réservé du contenu 4"/>
              <p:cNvSpPr>
                <a:spLocks noGrp="1" noRot="1" noChangeAspect="1" noMove="1" noResize="1" noEditPoints="1" noAdjustHandles="1" noChangeArrowheads="1" noChangeShapeType="1" noTextEdit="1"/>
              </p:cNvSpPr>
              <p:nvPr>
                <p:ph idx="1"/>
              </p:nvPr>
            </p:nvSpPr>
            <p:spPr>
              <a:blipFill rotWithShape="0">
                <a:blip r:embed="rId2"/>
                <a:stretch>
                  <a:fillRect r="-217"/>
                </a:stretch>
              </a:blipFill>
            </p:spPr>
            <p:txBody>
              <a:bodyPr/>
              <a:lstStyle/>
              <a:p>
                <a:r>
                  <a:rPr lang="en-US">
                    <a:noFill/>
                  </a:rPr>
                  <a:t> </a:t>
                </a:r>
              </a:p>
            </p:txBody>
          </p:sp>
        </mc:Fallback>
      </mc:AlternateContent>
      <p:sp>
        <p:nvSpPr>
          <p:cNvPr id="2" name="Espace réservé du numéro de diapositive 1"/>
          <p:cNvSpPr>
            <a:spLocks noGrp="1"/>
          </p:cNvSpPr>
          <p:nvPr>
            <p:ph type="sldNum" sz="quarter" idx="12"/>
          </p:nvPr>
        </p:nvSpPr>
        <p:spPr/>
        <p:txBody>
          <a:bodyPr/>
          <a:lstStyle/>
          <a:p>
            <a:fld id="{D2D54FD4-E6A3-4A1F-8C5C-1619D1E75EAA}" type="slidenum">
              <a:rPr lang="pt-BR" smtClean="0"/>
              <a:t>62</a:t>
            </a:fld>
            <a:endParaRPr lang="pt-BR"/>
          </a:p>
        </p:txBody>
      </p:sp>
      <p:sp>
        <p:nvSpPr>
          <p:cNvPr id="4" name="Titre 3"/>
          <p:cNvSpPr>
            <a:spLocks noGrp="1"/>
          </p:cNvSpPr>
          <p:nvPr>
            <p:ph type="title"/>
          </p:nvPr>
        </p:nvSpPr>
        <p:spPr/>
        <p:txBody>
          <a:bodyPr/>
          <a:lstStyle/>
          <a:p>
            <a:r>
              <a:rPr lang="fr-FR" dirty="0" err="1" smtClean="0"/>
              <a:t>Graphic</a:t>
            </a:r>
            <a:r>
              <a:rPr lang="fr-FR" dirty="0" smtClean="0"/>
              <a:t> </a:t>
            </a:r>
            <a:r>
              <a:rPr lang="fr-FR" dirty="0" err="1" smtClean="0"/>
              <a:t>Representation</a:t>
            </a:r>
            <a:endParaRPr lang="en-US" dirty="0"/>
          </a:p>
        </p:txBody>
      </p:sp>
    </p:spTree>
    <p:extLst>
      <p:ext uri="{BB962C8B-B14F-4D97-AF65-F5344CB8AC3E}">
        <p14:creationId xmlns:p14="http://schemas.microsoft.com/office/powerpoint/2010/main" val="6195878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By means of the graph, it is easier to understand the relation between the decisions to invest and save. </a:t>
            </a:r>
            <a:endParaRPr lang="en-US" dirty="0" smtClean="0"/>
          </a:p>
          <a:p>
            <a:pPr lvl="1"/>
            <a:endParaRPr lang="en-US" dirty="0" smtClean="0"/>
          </a:p>
          <a:p>
            <a:pPr lvl="1"/>
            <a:r>
              <a:rPr lang="en-US" dirty="0" smtClean="0"/>
              <a:t>The investment decision depends on capital productivity and interest rate, </a:t>
            </a:r>
            <a:r>
              <a:rPr lang="en-US" dirty="0"/>
              <a:t>and </a:t>
            </a:r>
            <a:r>
              <a:rPr lang="en-US" dirty="0" smtClean="0"/>
              <a:t>it sets the point </a:t>
            </a:r>
            <a:r>
              <a:rPr lang="en-US" dirty="0"/>
              <a:t>on the resources </a:t>
            </a:r>
            <a:r>
              <a:rPr lang="en-US" dirty="0" smtClean="0"/>
              <a:t>constraint.</a:t>
            </a:r>
            <a:endParaRPr lang="fr-FR" dirty="0"/>
          </a:p>
          <a:p>
            <a:pPr lvl="1"/>
            <a:endParaRPr lang="en-US" dirty="0" smtClean="0"/>
          </a:p>
          <a:p>
            <a:pPr lvl="1"/>
            <a:r>
              <a:rPr lang="en-US" dirty="0" smtClean="0"/>
              <a:t>The </a:t>
            </a:r>
            <a:r>
              <a:rPr lang="en-US" dirty="0"/>
              <a:t>consumer budget constraint passes through the </a:t>
            </a:r>
            <a:r>
              <a:rPr lang="en-US" dirty="0" smtClean="0"/>
              <a:t>point set on </a:t>
            </a:r>
            <a:r>
              <a:rPr lang="en-US" dirty="0"/>
              <a:t>the resources constraint, having the </a:t>
            </a:r>
            <a:r>
              <a:rPr lang="en-US" dirty="0" smtClean="0"/>
              <a:t>interest </a:t>
            </a:r>
            <a:r>
              <a:rPr lang="en-US" dirty="0"/>
              <a:t>rate as its slope. </a:t>
            </a:r>
            <a:endParaRPr lang="en-US" dirty="0" smtClean="0"/>
          </a:p>
          <a:p>
            <a:pPr lvl="1"/>
            <a:endParaRPr lang="en-US" dirty="0"/>
          </a:p>
          <a:p>
            <a:pPr lvl="1">
              <a:buFont typeface="Wingdings" panose="05000000000000000000" pitchFamily="2" charset="2"/>
              <a:buChar char="Ø"/>
            </a:pPr>
            <a:r>
              <a:rPr lang="en-US" dirty="0" smtClean="0"/>
              <a:t>Thereby, </a:t>
            </a:r>
            <a:r>
              <a:rPr lang="en-US" dirty="0"/>
              <a:t>the decision to invest affects the height of the budget constraint, but not its slope. </a:t>
            </a:r>
            <a:endParaRPr lang="en-US" dirty="0" smtClean="0"/>
          </a:p>
          <a:p>
            <a:pPr lvl="2"/>
            <a:r>
              <a:rPr lang="en-US" dirty="0" smtClean="0"/>
              <a:t>investment </a:t>
            </a:r>
            <a:r>
              <a:rPr lang="en-US" dirty="0"/>
              <a:t>affects the level of disposable income, but not the relative incentives between present </a:t>
            </a:r>
            <a:r>
              <a:rPr lang="en-US" dirty="0" smtClean="0"/>
              <a:t>and </a:t>
            </a:r>
            <a:r>
              <a:rPr lang="en-US" dirty="0"/>
              <a:t>future consumption.</a:t>
            </a:r>
            <a:endParaRPr lang="fr-FR"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63</a:t>
            </a:fld>
            <a:endParaRPr lang="pt-BR"/>
          </a:p>
        </p:txBody>
      </p:sp>
      <p:sp>
        <p:nvSpPr>
          <p:cNvPr id="4" name="Titre 3"/>
          <p:cNvSpPr>
            <a:spLocks noGrp="1"/>
          </p:cNvSpPr>
          <p:nvPr>
            <p:ph type="title"/>
          </p:nvPr>
        </p:nvSpPr>
        <p:spPr/>
        <p:txBody>
          <a:bodyPr/>
          <a:lstStyle/>
          <a:p>
            <a:r>
              <a:rPr lang="en-US" dirty="0"/>
              <a:t>The Relation between </a:t>
            </a:r>
            <a:r>
              <a:rPr lang="en-US" dirty="0" smtClean="0"/>
              <a:t/>
            </a:r>
            <a:br>
              <a:rPr lang="en-US" dirty="0" smtClean="0"/>
            </a:br>
            <a:r>
              <a:rPr lang="en-US" dirty="0" smtClean="0"/>
              <a:t>Investment </a:t>
            </a:r>
            <a:r>
              <a:rPr lang="en-US" dirty="0"/>
              <a:t>and Savings</a:t>
            </a:r>
          </a:p>
        </p:txBody>
      </p:sp>
    </p:spTree>
    <p:extLst>
      <p:ext uri="{BB962C8B-B14F-4D97-AF65-F5344CB8AC3E}">
        <p14:creationId xmlns:p14="http://schemas.microsoft.com/office/powerpoint/2010/main" val="2353907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Basic </a:t>
            </a:r>
            <a:r>
              <a:rPr lang="en-US" dirty="0" smtClean="0"/>
              <a:t>Hypotheses</a:t>
            </a:r>
            <a:endParaRPr lang="en-US" dirty="0"/>
          </a:p>
          <a:p>
            <a:r>
              <a:rPr lang="en-US" dirty="0" smtClean="0"/>
              <a:t>Consumption Smoothing</a:t>
            </a:r>
            <a:endParaRPr lang="en-US" dirty="0"/>
          </a:p>
          <a:p>
            <a:r>
              <a:rPr lang="en-US" dirty="0" smtClean="0"/>
              <a:t>Comparing </a:t>
            </a:r>
            <a:r>
              <a:rPr lang="en-US" dirty="0"/>
              <a:t>with a Closed </a:t>
            </a:r>
            <a:r>
              <a:rPr lang="en-US" dirty="0" smtClean="0"/>
              <a:t>Economy</a:t>
            </a:r>
            <a:endParaRPr lang="en-US" dirty="0"/>
          </a:p>
          <a:p>
            <a:r>
              <a:rPr lang="en-US" dirty="0" smtClean="0"/>
              <a:t>How </a:t>
            </a:r>
            <a:r>
              <a:rPr lang="en-US" dirty="0"/>
              <a:t>Economic Shocks Affect the Current </a:t>
            </a:r>
            <a:r>
              <a:rPr lang="en-US" dirty="0" smtClean="0"/>
              <a:t>Account</a:t>
            </a:r>
          </a:p>
          <a:p>
            <a:r>
              <a:rPr lang="en-US" dirty="0" smtClean="0"/>
              <a:t>Adding Government </a:t>
            </a:r>
          </a:p>
          <a:p>
            <a:r>
              <a:rPr lang="en-US" dirty="0" smtClean="0"/>
              <a:t>The </a:t>
            </a:r>
            <a:r>
              <a:rPr lang="en-US" dirty="0"/>
              <a:t>Model with Production and </a:t>
            </a:r>
            <a:r>
              <a:rPr lang="en-US" dirty="0" smtClean="0"/>
              <a:t>Investment</a:t>
            </a:r>
          </a:p>
          <a:p>
            <a:endParaRPr lang="en-US" dirty="0" smtClean="0">
              <a:solidFill>
                <a:schemeClr val="accent6">
                  <a:lumMod val="75000"/>
                </a:schemeClr>
              </a:solidFill>
            </a:endParaRPr>
          </a:p>
          <a:p>
            <a:r>
              <a:rPr lang="en-US" dirty="0" smtClean="0">
                <a:solidFill>
                  <a:schemeClr val="accent6">
                    <a:lumMod val="75000"/>
                  </a:schemeClr>
                </a:solidFill>
              </a:rPr>
              <a:t>The Model </a:t>
            </a:r>
            <a:r>
              <a:rPr lang="en-US" dirty="0">
                <a:solidFill>
                  <a:schemeClr val="accent6">
                    <a:lumMod val="75000"/>
                  </a:schemeClr>
                </a:solidFill>
              </a:rPr>
              <a:t>and the World </a:t>
            </a:r>
            <a:endParaRPr lang="en-US" dirty="0" smtClean="0">
              <a:solidFill>
                <a:schemeClr val="accent6">
                  <a:lumMod val="75000"/>
                </a:schemeClr>
              </a:solidFill>
            </a:endParaRPr>
          </a:p>
          <a:p>
            <a:pPr lvl="1"/>
            <a:r>
              <a:rPr lang="en-US" dirty="0"/>
              <a:t>The Voracity Effect </a:t>
            </a:r>
            <a:endParaRPr lang="en-US" dirty="0" smtClean="0"/>
          </a:p>
          <a:p>
            <a:pPr lvl="1"/>
            <a:r>
              <a:rPr lang="en-US" dirty="0" smtClean="0"/>
              <a:t>The </a:t>
            </a:r>
            <a:r>
              <a:rPr lang="en-US" dirty="0" err="1"/>
              <a:t>FeldsteinHorioka</a:t>
            </a:r>
            <a:r>
              <a:rPr lang="en-US" dirty="0"/>
              <a:t> Puzzle </a:t>
            </a:r>
            <a:endParaRPr lang="en-US" dirty="0" smtClean="0"/>
          </a:p>
          <a:p>
            <a:pPr lvl="1"/>
            <a:r>
              <a:rPr lang="en-US" dirty="0" smtClean="0"/>
              <a:t>Portfolio Diversification</a:t>
            </a:r>
          </a:p>
          <a:p>
            <a:pPr lvl="1"/>
            <a:r>
              <a:rPr lang="en-US" dirty="0" smtClean="0"/>
              <a:t>Global </a:t>
            </a:r>
            <a:r>
              <a:rPr lang="en-US" dirty="0"/>
              <a:t>Current-Account </a:t>
            </a:r>
            <a:r>
              <a:rPr lang="en-US" dirty="0" smtClean="0"/>
              <a:t>Imbalances</a:t>
            </a:r>
            <a:endParaRPr lang="en-US" dirty="0">
              <a:solidFill>
                <a:schemeClr val="accent6">
                  <a:lumMod val="75000"/>
                </a:schemeClr>
              </a:solidFill>
            </a:endParaRP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64</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42091866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a:t>This model can explain the current account surplus observed in countries exporting agricultural products and raw materials at the beginning of the 2000s. </a:t>
            </a:r>
            <a:endParaRPr lang="en-US" dirty="0" smtClean="0"/>
          </a:p>
          <a:p>
            <a:endParaRPr lang="en-US" dirty="0"/>
          </a:p>
          <a:p>
            <a:r>
              <a:rPr lang="en-US" dirty="0" smtClean="0"/>
              <a:t>There </a:t>
            </a:r>
            <a:r>
              <a:rPr lang="en-US" dirty="0"/>
              <a:t>was a significant increase in the relative price of these goods, which represented an improvement in the terms of trade for exporting countries. </a:t>
            </a:r>
            <a:endParaRPr lang="en-US" dirty="0" smtClean="0"/>
          </a:p>
          <a:p>
            <a:endParaRPr lang="en-US" dirty="0"/>
          </a:p>
          <a:p>
            <a:r>
              <a:rPr lang="en-US" dirty="0" smtClean="0"/>
              <a:t>If </a:t>
            </a:r>
            <a:r>
              <a:rPr lang="en-US" dirty="0"/>
              <a:t>the terms of trade are expected to eventually return to their original level, or at least that commodities prices do not remain as high in the future, part of the increase in income should be </a:t>
            </a:r>
            <a:r>
              <a:rPr lang="en-US" dirty="0" smtClean="0"/>
              <a:t>saved. </a:t>
            </a:r>
          </a:p>
          <a:p>
            <a:endParaRPr lang="en-US" dirty="0"/>
          </a:p>
          <a:p>
            <a:r>
              <a:rPr lang="en-US" dirty="0" smtClean="0"/>
              <a:t>The </a:t>
            </a:r>
            <a:r>
              <a:rPr lang="en-US" dirty="0"/>
              <a:t>current account surplus is, therefore, explained by the smoothing of consumption described by the model.</a:t>
            </a:r>
            <a:endParaRPr lang="fr-FR"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65</a:t>
            </a:fld>
            <a:endParaRPr lang="pt-BR"/>
          </a:p>
        </p:txBody>
      </p:sp>
      <p:sp>
        <p:nvSpPr>
          <p:cNvPr id="4" name="Titre 3"/>
          <p:cNvSpPr>
            <a:spLocks noGrp="1"/>
          </p:cNvSpPr>
          <p:nvPr>
            <p:ph type="title"/>
          </p:nvPr>
        </p:nvSpPr>
        <p:spPr/>
        <p:txBody>
          <a:bodyPr/>
          <a:lstStyle/>
          <a:p>
            <a:r>
              <a:rPr lang="en-US" dirty="0"/>
              <a:t>The Model and the World</a:t>
            </a:r>
          </a:p>
        </p:txBody>
      </p:sp>
    </p:spTree>
    <p:extLst>
      <p:ext uri="{BB962C8B-B14F-4D97-AF65-F5344CB8AC3E}">
        <p14:creationId xmlns:p14="http://schemas.microsoft.com/office/powerpoint/2010/main" val="41028508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66</a:t>
            </a:fld>
            <a:endParaRPr lang="pt-BR"/>
          </a:p>
        </p:txBody>
      </p:sp>
      <p:sp>
        <p:nvSpPr>
          <p:cNvPr id="4" name="Titre 3"/>
          <p:cNvSpPr>
            <a:spLocks noGrp="1"/>
          </p:cNvSpPr>
          <p:nvPr>
            <p:ph type="title"/>
          </p:nvPr>
        </p:nvSpPr>
        <p:spPr/>
        <p:txBody>
          <a:bodyPr/>
          <a:lstStyle/>
          <a:p>
            <a:r>
              <a:rPr lang="en-US" dirty="0" smtClean="0"/>
              <a:t>Current Account and </a:t>
            </a:r>
            <a:br>
              <a:rPr lang="en-US" dirty="0" smtClean="0"/>
            </a:br>
            <a:r>
              <a:rPr lang="en-US" dirty="0" smtClean="0"/>
              <a:t>Commodity Prices: </a:t>
            </a:r>
            <a:r>
              <a:rPr lang="en-US" dirty="0" err="1" smtClean="0"/>
              <a:t>CHile</a:t>
            </a:r>
            <a:endParaRPr lang="en-US" dirty="0"/>
          </a:p>
        </p:txBody>
      </p:sp>
      <p:pic>
        <p:nvPicPr>
          <p:cNvPr id="6" name="Image 5"/>
          <p:cNvPicPr>
            <a:picLocks noChangeAspect="1"/>
          </p:cNvPicPr>
          <p:nvPr/>
        </p:nvPicPr>
        <p:blipFill>
          <a:blip r:embed="rId2"/>
          <a:stretch>
            <a:fillRect/>
          </a:stretch>
        </p:blipFill>
        <p:spPr>
          <a:xfrm>
            <a:off x="1585359" y="1963531"/>
            <a:ext cx="5826202" cy="4391549"/>
          </a:xfrm>
          <a:prstGeom prst="rect">
            <a:avLst/>
          </a:prstGeom>
        </p:spPr>
      </p:pic>
    </p:spTree>
    <p:extLst>
      <p:ext uri="{BB962C8B-B14F-4D97-AF65-F5344CB8AC3E}">
        <p14:creationId xmlns:p14="http://schemas.microsoft.com/office/powerpoint/2010/main" val="30324564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1619672" y="1916832"/>
            <a:ext cx="6025077" cy="4406900"/>
          </a:xfrm>
          <a:prstGeom prst="rect">
            <a:avLst/>
          </a:prstGeom>
        </p:spPr>
      </p:pic>
      <p:sp>
        <p:nvSpPr>
          <p:cNvPr id="3" name="Espace réservé du numéro de diapositive 2"/>
          <p:cNvSpPr>
            <a:spLocks noGrp="1"/>
          </p:cNvSpPr>
          <p:nvPr>
            <p:ph type="sldNum" sz="quarter" idx="12"/>
          </p:nvPr>
        </p:nvSpPr>
        <p:spPr/>
        <p:txBody>
          <a:bodyPr/>
          <a:lstStyle/>
          <a:p>
            <a:fld id="{D2D54FD4-E6A3-4A1F-8C5C-1619D1E75EAA}" type="slidenum">
              <a:rPr lang="pt-BR" smtClean="0"/>
              <a:t>67</a:t>
            </a:fld>
            <a:endParaRPr lang="pt-BR"/>
          </a:p>
        </p:txBody>
      </p:sp>
      <p:sp>
        <p:nvSpPr>
          <p:cNvPr id="4" name="Titre 3"/>
          <p:cNvSpPr>
            <a:spLocks noGrp="1"/>
          </p:cNvSpPr>
          <p:nvPr>
            <p:ph type="title"/>
          </p:nvPr>
        </p:nvSpPr>
        <p:spPr/>
        <p:txBody>
          <a:bodyPr/>
          <a:lstStyle/>
          <a:p>
            <a:r>
              <a:rPr lang="en-US" dirty="0"/>
              <a:t>Current Account and </a:t>
            </a:r>
            <a:br>
              <a:rPr lang="en-US" dirty="0"/>
            </a:br>
            <a:r>
              <a:rPr lang="en-US" dirty="0"/>
              <a:t>Commodity Prices: </a:t>
            </a:r>
            <a:r>
              <a:rPr lang="en-US" dirty="0" smtClean="0"/>
              <a:t>Norway</a:t>
            </a:r>
            <a:endParaRPr lang="en-US" dirty="0"/>
          </a:p>
        </p:txBody>
      </p:sp>
    </p:spTree>
    <p:extLst>
      <p:ext uri="{BB962C8B-B14F-4D97-AF65-F5344CB8AC3E}">
        <p14:creationId xmlns:p14="http://schemas.microsoft.com/office/powerpoint/2010/main" val="29273075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68</a:t>
            </a:fld>
            <a:endParaRPr lang="pt-BR"/>
          </a:p>
        </p:txBody>
      </p:sp>
      <p:sp>
        <p:nvSpPr>
          <p:cNvPr id="4" name="Titre 3"/>
          <p:cNvSpPr>
            <a:spLocks noGrp="1"/>
          </p:cNvSpPr>
          <p:nvPr>
            <p:ph type="title"/>
          </p:nvPr>
        </p:nvSpPr>
        <p:spPr/>
        <p:txBody>
          <a:bodyPr/>
          <a:lstStyle/>
          <a:p>
            <a:r>
              <a:rPr lang="en-US" dirty="0"/>
              <a:t>Current Account and </a:t>
            </a:r>
            <a:br>
              <a:rPr lang="en-US" dirty="0"/>
            </a:br>
            <a:r>
              <a:rPr lang="en-US" dirty="0"/>
              <a:t>Commodity Prices: </a:t>
            </a:r>
            <a:r>
              <a:rPr lang="en-US" dirty="0" smtClean="0"/>
              <a:t>Brazil</a:t>
            </a:r>
            <a:endParaRPr lang="en-US" dirty="0"/>
          </a:p>
        </p:txBody>
      </p:sp>
      <p:pic>
        <p:nvPicPr>
          <p:cNvPr id="7" name="Espace réservé du contenu 6"/>
          <p:cNvPicPr>
            <a:picLocks noGrp="1" noChangeAspect="1"/>
          </p:cNvPicPr>
          <p:nvPr>
            <p:ph idx="1"/>
          </p:nvPr>
        </p:nvPicPr>
        <p:blipFill>
          <a:blip r:embed="rId2"/>
          <a:stretch>
            <a:fillRect/>
          </a:stretch>
        </p:blipFill>
        <p:spPr>
          <a:xfrm>
            <a:off x="1619672" y="1916832"/>
            <a:ext cx="5881258" cy="4406900"/>
          </a:xfrm>
          <a:prstGeom prst="rect">
            <a:avLst/>
          </a:prstGeom>
        </p:spPr>
      </p:pic>
    </p:spTree>
    <p:extLst>
      <p:ext uri="{BB962C8B-B14F-4D97-AF65-F5344CB8AC3E}">
        <p14:creationId xmlns:p14="http://schemas.microsoft.com/office/powerpoint/2010/main" val="1145892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dirty="0"/>
              <a:t>The same reasoning can be used to explain the surplus in current account seen in oil exporting countries. </a:t>
            </a:r>
            <a:endParaRPr lang="en-US" dirty="0" smtClean="0"/>
          </a:p>
          <a:p>
            <a:endParaRPr lang="en-US" dirty="0"/>
          </a:p>
          <a:p>
            <a:r>
              <a:rPr lang="en-US" dirty="0" smtClean="0"/>
              <a:t>The </a:t>
            </a:r>
            <a:r>
              <a:rPr lang="en-US" dirty="0"/>
              <a:t>price for a barrel of oil measured by the OPEC </a:t>
            </a:r>
            <a:r>
              <a:rPr lang="en-US" dirty="0" smtClean="0"/>
              <a:t>basket jumped from US</a:t>
            </a:r>
            <a:r>
              <a:rPr lang="en-US" dirty="0"/>
              <a:t>$ </a:t>
            </a:r>
            <a:r>
              <a:rPr lang="en-US" dirty="0" smtClean="0"/>
              <a:t>23.12 in 2001 to </a:t>
            </a:r>
            <a:r>
              <a:rPr lang="en-US" dirty="0"/>
              <a:t>US$ </a:t>
            </a:r>
            <a:r>
              <a:rPr lang="en-US" dirty="0" smtClean="0"/>
              <a:t>94.45 in 2008: an </a:t>
            </a:r>
            <a:r>
              <a:rPr lang="en-US" dirty="0"/>
              <a:t>increase of 309%. </a:t>
            </a:r>
            <a:endParaRPr lang="en-US" dirty="0" smtClean="0"/>
          </a:p>
          <a:p>
            <a:endParaRPr lang="en-US" dirty="0"/>
          </a:p>
          <a:p>
            <a:r>
              <a:rPr lang="en-US" dirty="0" smtClean="0"/>
              <a:t>In </a:t>
            </a:r>
            <a:r>
              <a:rPr lang="en-US" dirty="0"/>
              <a:t>this same period, the current-account balance in Saudi Arabia, the largest oil exporter in the world, went from 5.1% GDP to 23.4%. </a:t>
            </a:r>
            <a:endParaRPr lang="en-US" dirty="0" smtClean="0"/>
          </a:p>
          <a:p>
            <a:endParaRPr lang="en-US" dirty="0" smtClean="0"/>
          </a:p>
          <a:p>
            <a:r>
              <a:rPr lang="en-US" dirty="0" smtClean="0"/>
              <a:t>In </a:t>
            </a:r>
            <a:r>
              <a:rPr lang="en-US" dirty="0"/>
              <a:t>Iran, </a:t>
            </a:r>
            <a:r>
              <a:rPr lang="en-US" dirty="0" smtClean="0"/>
              <a:t>from </a:t>
            </a:r>
            <a:r>
              <a:rPr lang="en-US" dirty="0"/>
              <a:t>5.2% GDP in 2001 to 10.5% in 2007, and in the United Arab </a:t>
            </a:r>
            <a:r>
              <a:rPr lang="en-US" dirty="0" err="1" smtClean="0"/>
              <a:t>Emiratesfrom</a:t>
            </a:r>
            <a:r>
              <a:rPr lang="en-US" dirty="0" smtClean="0"/>
              <a:t> </a:t>
            </a:r>
            <a:r>
              <a:rPr lang="en-US" dirty="0"/>
              <a:t>2.5% GDP in 2002 to 15.3% in 2007. </a:t>
            </a:r>
            <a:endParaRPr lang="en-US" dirty="0" smtClean="0"/>
          </a:p>
          <a:p>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69</a:t>
            </a:fld>
            <a:endParaRPr lang="pt-BR"/>
          </a:p>
        </p:txBody>
      </p:sp>
      <p:sp>
        <p:nvSpPr>
          <p:cNvPr id="4" name="Titre 3"/>
          <p:cNvSpPr>
            <a:spLocks noGrp="1"/>
          </p:cNvSpPr>
          <p:nvPr>
            <p:ph type="title"/>
          </p:nvPr>
        </p:nvSpPr>
        <p:spPr/>
        <p:txBody>
          <a:bodyPr/>
          <a:lstStyle/>
          <a:p>
            <a:r>
              <a:rPr lang="fr-FR" dirty="0" err="1" smtClean="0"/>
              <a:t>Oil</a:t>
            </a:r>
            <a:r>
              <a:rPr lang="fr-FR" dirty="0" smtClean="0"/>
              <a:t> </a:t>
            </a:r>
            <a:r>
              <a:rPr lang="fr-FR" dirty="0" err="1" smtClean="0"/>
              <a:t>exporting</a:t>
            </a:r>
            <a:r>
              <a:rPr lang="fr-FR" dirty="0" smtClean="0"/>
              <a:t> countries</a:t>
            </a:r>
            <a:endParaRPr lang="en-US" dirty="0"/>
          </a:p>
        </p:txBody>
      </p:sp>
    </p:spTree>
    <p:extLst>
      <p:ext uri="{BB962C8B-B14F-4D97-AF65-F5344CB8AC3E}">
        <p14:creationId xmlns:p14="http://schemas.microsoft.com/office/powerpoint/2010/main" val="2989461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dirty="0"/>
              <a:t>Basic </a:t>
            </a:r>
            <a:r>
              <a:rPr lang="en-US" dirty="0" smtClean="0"/>
              <a:t>Hypotheses</a:t>
            </a:r>
            <a:endParaRPr lang="en-US" dirty="0"/>
          </a:p>
          <a:p>
            <a:endParaRPr lang="en-US" dirty="0" smtClean="0"/>
          </a:p>
          <a:p>
            <a:r>
              <a:rPr lang="en-US" dirty="0" smtClean="0">
                <a:solidFill>
                  <a:schemeClr val="accent6">
                    <a:lumMod val="75000"/>
                  </a:schemeClr>
                </a:solidFill>
              </a:rPr>
              <a:t>Consumption Smoothing</a:t>
            </a:r>
            <a:endParaRPr lang="en-US" dirty="0">
              <a:solidFill>
                <a:schemeClr val="accent6">
                  <a:lumMod val="75000"/>
                </a:schemeClr>
              </a:solidFill>
            </a:endParaRPr>
          </a:p>
          <a:p>
            <a:endParaRPr lang="en-US" dirty="0" smtClean="0"/>
          </a:p>
          <a:p>
            <a:r>
              <a:rPr lang="en-US" dirty="0" smtClean="0"/>
              <a:t>Comparing </a:t>
            </a:r>
            <a:r>
              <a:rPr lang="en-US" dirty="0"/>
              <a:t>with a Closed </a:t>
            </a:r>
            <a:r>
              <a:rPr lang="en-US" dirty="0" smtClean="0"/>
              <a:t>Economy</a:t>
            </a:r>
            <a:endParaRPr lang="en-US" dirty="0"/>
          </a:p>
          <a:p>
            <a:endParaRPr lang="en-US" dirty="0" smtClean="0"/>
          </a:p>
          <a:p>
            <a:r>
              <a:rPr lang="en-US" dirty="0" smtClean="0"/>
              <a:t>How </a:t>
            </a:r>
            <a:r>
              <a:rPr lang="en-US" dirty="0"/>
              <a:t>Economic Shocks Affect the Current </a:t>
            </a:r>
            <a:r>
              <a:rPr lang="en-US" dirty="0" smtClean="0"/>
              <a:t>Account</a:t>
            </a:r>
          </a:p>
          <a:p>
            <a:endParaRPr lang="en-US" dirty="0" smtClean="0"/>
          </a:p>
          <a:p>
            <a:r>
              <a:rPr lang="en-US" dirty="0" smtClean="0"/>
              <a:t>Adding Government </a:t>
            </a:r>
          </a:p>
          <a:p>
            <a:endParaRPr lang="en-US" dirty="0" smtClean="0"/>
          </a:p>
          <a:p>
            <a:r>
              <a:rPr lang="en-US" dirty="0" smtClean="0"/>
              <a:t>The </a:t>
            </a:r>
            <a:r>
              <a:rPr lang="en-US" dirty="0"/>
              <a:t>Model with Production and </a:t>
            </a:r>
            <a:r>
              <a:rPr lang="en-US" dirty="0" smtClean="0"/>
              <a:t>Investment</a:t>
            </a:r>
          </a:p>
          <a:p>
            <a:endParaRPr lang="en-US" dirty="0" smtClean="0"/>
          </a:p>
          <a:p>
            <a:r>
              <a:rPr lang="en-US" dirty="0" smtClean="0"/>
              <a:t>The </a:t>
            </a:r>
            <a:r>
              <a:rPr lang="en-US" dirty="0"/>
              <a:t>Model and the World </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6937865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Countries such as Japan, Germany and Switzerland presented surpluses in current account that, at least in part, can be explained by the fact that these countries have an aging population. </a:t>
                </a:r>
              </a:p>
              <a:p>
                <a:endParaRPr lang="fr-FR" dirty="0" smtClean="0"/>
              </a:p>
              <a:p>
                <a:r>
                  <a:rPr lang="fr-FR" dirty="0" err="1" smtClean="0"/>
                  <a:t>Aging</a:t>
                </a:r>
                <a:r>
                  <a:rPr lang="fr-FR" dirty="0" smtClean="0"/>
                  <a:t> population =&gt; </a:t>
                </a:r>
                <a:r>
                  <a:rPr lang="en-US" dirty="0" smtClean="0"/>
                  <a:t>greater </a:t>
                </a:r>
                <a:r>
                  <a:rPr lang="en-US" dirty="0"/>
                  <a:t>weight to future consumption in their utility </a:t>
                </a:r>
                <a:r>
                  <a:rPr lang="en-US" dirty="0" smtClean="0"/>
                  <a:t>functions (higher intertemporal discount rate </a:t>
                </a:r>
                <a14:m>
                  <m:oMath xmlns:m="http://schemas.openxmlformats.org/officeDocument/2006/math">
                    <m:r>
                      <a:rPr lang="en-US" i="1">
                        <a:latin typeface="Cambria Math" panose="02040503050406030204" pitchFamily="18" charset="0"/>
                      </a:rPr>
                      <m:t>𝛽</m:t>
                    </m:r>
                    <m:r>
                      <a:rPr lang="fr-FR" b="0" i="0" smtClean="0">
                        <a:latin typeface="Cambria Math" panose="02040503050406030204" pitchFamily="18" charset="0"/>
                      </a:rPr>
                      <m:t>)</m:t>
                    </m:r>
                  </m:oMath>
                </a14:m>
                <a:r>
                  <a:rPr lang="fr-FR" dirty="0" smtClean="0"/>
                  <a:t> =&gt; </a:t>
                </a:r>
                <a:r>
                  <a:rPr lang="fr-FR" dirty="0" err="1" smtClean="0"/>
                  <a:t>higher</a:t>
                </a:r>
                <a:r>
                  <a:rPr lang="fr-FR" dirty="0" smtClean="0"/>
                  <a:t> </a:t>
                </a:r>
                <a:r>
                  <a:rPr lang="fr-FR" dirty="0" err="1" smtClean="0"/>
                  <a:t>savings</a:t>
                </a:r>
                <a:endParaRPr lang="fr-FR" dirty="0" smtClean="0"/>
              </a:p>
              <a:p>
                <a:endParaRPr lang="en-US" dirty="0" smtClean="0"/>
              </a:p>
              <a:p>
                <a:r>
                  <a:rPr lang="en-US" dirty="0" smtClean="0"/>
                  <a:t>Aging </a:t>
                </a:r>
                <a:r>
                  <a:rPr lang="en-US" dirty="0"/>
                  <a:t>of the population also </a:t>
                </a:r>
                <a:r>
                  <a:rPr lang="en-US" dirty="0" smtClean="0"/>
                  <a:t>= reduction </a:t>
                </a:r>
                <a:r>
                  <a:rPr lang="en-US" dirty="0"/>
                  <a:t>in future active </a:t>
                </a:r>
                <a:r>
                  <a:rPr lang="en-US" dirty="0" smtClean="0"/>
                  <a:t>population =&gt; reduction </a:t>
                </a:r>
                <a:r>
                  <a:rPr lang="en-US" dirty="0"/>
                  <a:t>in </a:t>
                </a:r>
                <a:r>
                  <a:rPr lang="en-US" dirty="0" smtClean="0"/>
                  <a:t>production = a </a:t>
                </a:r>
                <a:r>
                  <a:rPr lang="en-US" dirty="0"/>
                  <a:t>negative income shock in the </a:t>
                </a:r>
                <a:r>
                  <a:rPr lang="en-US" dirty="0" smtClean="0"/>
                  <a:t>future =&gt; higher savings</a:t>
                </a:r>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70</a:t>
            </a:fld>
            <a:endParaRPr lang="pt-BR"/>
          </a:p>
        </p:txBody>
      </p:sp>
      <p:sp>
        <p:nvSpPr>
          <p:cNvPr id="4" name="Titre 3"/>
          <p:cNvSpPr>
            <a:spLocks noGrp="1"/>
          </p:cNvSpPr>
          <p:nvPr>
            <p:ph type="title"/>
          </p:nvPr>
        </p:nvSpPr>
        <p:spPr/>
        <p:txBody>
          <a:bodyPr/>
          <a:lstStyle/>
          <a:p>
            <a:r>
              <a:rPr lang="fr-FR" dirty="0" err="1" smtClean="0"/>
              <a:t>Aging</a:t>
            </a:r>
            <a:r>
              <a:rPr lang="fr-FR" dirty="0" smtClean="0"/>
              <a:t> population</a:t>
            </a:r>
            <a:endParaRPr lang="en-US" dirty="0"/>
          </a:p>
        </p:txBody>
      </p:sp>
    </p:spTree>
    <p:extLst>
      <p:ext uri="{BB962C8B-B14F-4D97-AF65-F5344CB8AC3E}">
        <p14:creationId xmlns:p14="http://schemas.microsoft.com/office/powerpoint/2010/main" val="9503788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en-US" dirty="0"/>
              <a:t>An increase in commodities prices has a positive effect on the current account, as previously described, as a result of the optimum decision to invest and save over time. </a:t>
            </a:r>
            <a:endParaRPr lang="en-US" dirty="0" smtClean="0"/>
          </a:p>
          <a:p>
            <a:endParaRPr lang="en-US" dirty="0"/>
          </a:p>
          <a:p>
            <a:r>
              <a:rPr lang="en-US" dirty="0" smtClean="0"/>
              <a:t>In </a:t>
            </a:r>
            <a:r>
              <a:rPr lang="en-US" dirty="0"/>
              <a:t>practice, however, this is not always </a:t>
            </a:r>
            <a:r>
              <a:rPr lang="en-US" dirty="0" smtClean="0"/>
              <a:t>true.</a:t>
            </a:r>
          </a:p>
          <a:p>
            <a:endParaRPr lang="en-US" dirty="0"/>
          </a:p>
          <a:p>
            <a:r>
              <a:rPr lang="en-US" dirty="0" err="1" smtClean="0"/>
              <a:t>Tornell</a:t>
            </a:r>
            <a:r>
              <a:rPr lang="en-US" dirty="0" smtClean="0"/>
              <a:t> </a:t>
            </a:r>
            <a:r>
              <a:rPr lang="en-US" dirty="0"/>
              <a:t>and Lane (1999) show that a positive shock can actually have a negative impact on the current account of an economy with a weak legal-political institutional infrastructure and powerful organized groups. </a:t>
            </a:r>
            <a:endParaRPr lang="en-US" dirty="0" smtClean="0"/>
          </a:p>
          <a:p>
            <a:endParaRPr lang="en-US" dirty="0"/>
          </a:p>
          <a:p>
            <a:r>
              <a:rPr lang="en-US" dirty="0" smtClean="0"/>
              <a:t>The </a:t>
            </a:r>
            <a:r>
              <a:rPr lang="en-US" dirty="0"/>
              <a:t>pressure for redistribution can be so high that, in the end, there is a higher than proportional increase in fiscal redistribution after a positive income shock</a:t>
            </a:r>
            <a:r>
              <a:rPr lang="en-US" dirty="0" smtClean="0"/>
              <a:t>.</a:t>
            </a:r>
          </a:p>
          <a:p>
            <a:endParaRPr lang="en-US" dirty="0"/>
          </a:p>
          <a:p>
            <a:r>
              <a:rPr lang="en-US" dirty="0" smtClean="0"/>
              <a:t>In </a:t>
            </a:r>
            <a:r>
              <a:rPr lang="en-US" dirty="0"/>
              <a:t>other words, the expenditures generated to attend the demands for redistribution are greater than the increase in income received from the increase in commodities prices, for example. </a:t>
            </a:r>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71</a:t>
            </a:fld>
            <a:endParaRPr lang="pt-BR"/>
          </a:p>
        </p:txBody>
      </p:sp>
      <p:sp>
        <p:nvSpPr>
          <p:cNvPr id="4" name="Titre 3"/>
          <p:cNvSpPr>
            <a:spLocks noGrp="1"/>
          </p:cNvSpPr>
          <p:nvPr>
            <p:ph type="title"/>
          </p:nvPr>
        </p:nvSpPr>
        <p:spPr/>
        <p:txBody>
          <a:bodyPr/>
          <a:lstStyle/>
          <a:p>
            <a:r>
              <a:rPr lang="fr-FR" dirty="0"/>
              <a:t>The </a:t>
            </a:r>
            <a:r>
              <a:rPr lang="fr-FR" dirty="0" err="1"/>
              <a:t>Voracity</a:t>
            </a:r>
            <a:r>
              <a:rPr lang="fr-FR" dirty="0"/>
              <a:t> </a:t>
            </a:r>
            <a:r>
              <a:rPr lang="fr-FR" dirty="0" err="1" smtClean="0"/>
              <a:t>Effect</a:t>
            </a:r>
            <a:endParaRPr lang="en-US" dirty="0"/>
          </a:p>
        </p:txBody>
      </p:sp>
    </p:spTree>
    <p:extLst>
      <p:ext uri="{BB962C8B-B14F-4D97-AF65-F5344CB8AC3E}">
        <p14:creationId xmlns:p14="http://schemas.microsoft.com/office/powerpoint/2010/main" val="7192253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en-US" dirty="0"/>
              <a:t>We can find a large number of examples where changes in the economic scenario caused changes in the flow of foreign debt or credit that can be understood in light of the intertemporal model. </a:t>
            </a:r>
            <a:endParaRPr lang="en-US" dirty="0" smtClean="0"/>
          </a:p>
          <a:p>
            <a:endParaRPr lang="en-US" dirty="0" smtClean="0"/>
          </a:p>
          <a:p>
            <a:r>
              <a:rPr lang="en-US" dirty="0" smtClean="0"/>
              <a:t>The model also </a:t>
            </a:r>
            <a:r>
              <a:rPr lang="en-US" dirty="0"/>
              <a:t>delivers the strong result that the decisions to save and invest are </a:t>
            </a:r>
            <a:r>
              <a:rPr lang="en-US" dirty="0" smtClean="0"/>
              <a:t>independent.</a:t>
            </a:r>
          </a:p>
          <a:p>
            <a:endParaRPr lang="en-US" dirty="0" smtClean="0"/>
          </a:p>
          <a:p>
            <a:r>
              <a:rPr lang="en-US" dirty="0" smtClean="0"/>
              <a:t>Feldstein </a:t>
            </a:r>
            <a:r>
              <a:rPr lang="en-US" dirty="0"/>
              <a:t>and </a:t>
            </a:r>
            <a:r>
              <a:rPr lang="en-US" dirty="0" err="1"/>
              <a:t>Horioka</a:t>
            </a:r>
            <a:r>
              <a:rPr lang="en-US" dirty="0"/>
              <a:t> (1980) tested to see if saving and investment are correlated for a group of 16 </a:t>
            </a:r>
            <a:r>
              <a:rPr lang="en-US" dirty="0" smtClean="0"/>
              <a:t>OECD countries between </a:t>
            </a:r>
            <a:r>
              <a:rPr lang="en-US" dirty="0"/>
              <a:t>1960 and 1974. </a:t>
            </a:r>
            <a:r>
              <a:rPr lang="en-US" dirty="0" smtClean="0"/>
              <a:t>They find a correlation close to 1 between savings and investment: </a:t>
            </a:r>
            <a:r>
              <a:rPr lang="en-US" dirty="0"/>
              <a:t>saving and investment seem to walk hand in hand. </a:t>
            </a:r>
            <a:r>
              <a:rPr lang="en-US" dirty="0" smtClean="0"/>
              <a:t>This is the </a:t>
            </a:r>
            <a:r>
              <a:rPr lang="en-US" b="1" dirty="0"/>
              <a:t>Feldstein-</a:t>
            </a:r>
            <a:r>
              <a:rPr lang="en-US" b="1" dirty="0" err="1"/>
              <a:t>Horioka</a:t>
            </a:r>
            <a:r>
              <a:rPr lang="en-US" b="1" dirty="0"/>
              <a:t> </a:t>
            </a:r>
            <a:r>
              <a:rPr lang="en-US" b="1" dirty="0" smtClean="0"/>
              <a:t>Puzzle</a:t>
            </a:r>
            <a:r>
              <a:rPr lang="en-US" dirty="0" smtClean="0"/>
              <a:t>.</a:t>
            </a:r>
          </a:p>
          <a:p>
            <a:endParaRPr lang="en-US" dirty="0" smtClean="0"/>
          </a:p>
          <a:p>
            <a:r>
              <a:rPr lang="en-US" dirty="0" smtClean="0"/>
              <a:t>Their interpretation: there </a:t>
            </a:r>
            <a:r>
              <a:rPr lang="en-US" dirty="0"/>
              <a:t>was not sufficient capital mobility in the </a:t>
            </a:r>
            <a:r>
              <a:rPr lang="en-US" dirty="0" smtClean="0"/>
              <a:t>world.</a:t>
            </a:r>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72</a:t>
            </a:fld>
            <a:endParaRPr lang="pt-BR"/>
          </a:p>
        </p:txBody>
      </p:sp>
      <p:sp>
        <p:nvSpPr>
          <p:cNvPr id="4" name="Titre 3"/>
          <p:cNvSpPr>
            <a:spLocks noGrp="1"/>
          </p:cNvSpPr>
          <p:nvPr>
            <p:ph type="title"/>
          </p:nvPr>
        </p:nvSpPr>
        <p:spPr/>
        <p:txBody>
          <a:bodyPr/>
          <a:lstStyle/>
          <a:p>
            <a:r>
              <a:rPr lang="fr-FR" dirty="0"/>
              <a:t>The Feldstein-</a:t>
            </a:r>
            <a:r>
              <a:rPr lang="fr-FR" dirty="0" err="1"/>
              <a:t>Horioka</a:t>
            </a:r>
            <a:r>
              <a:rPr lang="fr-FR" dirty="0"/>
              <a:t> Puzzle</a:t>
            </a:r>
            <a:endParaRPr lang="en-US" dirty="0"/>
          </a:p>
        </p:txBody>
      </p:sp>
    </p:spTree>
    <p:extLst>
      <p:ext uri="{BB962C8B-B14F-4D97-AF65-F5344CB8AC3E}">
        <p14:creationId xmlns:p14="http://schemas.microsoft.com/office/powerpoint/2010/main" val="27462575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en-US" dirty="0" smtClean="0"/>
              <a:t>Here is one </a:t>
            </a:r>
            <a:r>
              <a:rPr lang="en-US" dirty="0"/>
              <a:t>of the explanations proposed for the puzzle, which I believe to be especially relevant today</a:t>
            </a:r>
            <a:r>
              <a:rPr lang="en-US" dirty="0" smtClean="0"/>
              <a:t>.</a:t>
            </a:r>
          </a:p>
          <a:p>
            <a:endParaRPr lang="en-US" dirty="0" smtClean="0"/>
          </a:p>
          <a:p>
            <a:r>
              <a:rPr lang="en-US" dirty="0" smtClean="0"/>
              <a:t>The </a:t>
            </a:r>
            <a:r>
              <a:rPr lang="en-US" dirty="0"/>
              <a:t>intertemporal model of the current account presented here does not take into account the risks associated with investment in physical capital. </a:t>
            </a:r>
            <a:endParaRPr lang="en-US" dirty="0" smtClean="0"/>
          </a:p>
          <a:p>
            <a:endParaRPr lang="en-US" dirty="0" smtClean="0"/>
          </a:p>
          <a:p>
            <a:r>
              <a:rPr lang="en-US" dirty="0" smtClean="0"/>
              <a:t>In </a:t>
            </a:r>
            <a:r>
              <a:rPr lang="en-US" dirty="0"/>
              <a:t>the real world there is not only uncertainty in relation to the return on domestic investment, but also in relation to international loans. </a:t>
            </a:r>
            <a:endParaRPr lang="en-US" dirty="0" smtClean="0"/>
          </a:p>
          <a:p>
            <a:endParaRPr lang="en-US" dirty="0" smtClean="0"/>
          </a:p>
          <a:p>
            <a:r>
              <a:rPr lang="en-US" dirty="0" smtClean="0"/>
              <a:t>Finance </a:t>
            </a:r>
            <a:r>
              <a:rPr lang="en-US" dirty="0"/>
              <a:t>theory and popular wisdom teach us that, in a world of uncertainty, one should not put all one’s eggs in one basket. </a:t>
            </a:r>
            <a:endParaRPr lang="en-US" dirty="0" smtClean="0"/>
          </a:p>
          <a:p>
            <a:endParaRPr lang="en-US" dirty="0"/>
          </a:p>
          <a:p>
            <a:r>
              <a:rPr lang="en-US" dirty="0" smtClean="0"/>
              <a:t>Technically</a:t>
            </a:r>
            <a:r>
              <a:rPr lang="en-US" dirty="0"/>
              <a:t>, investors should maintain a diversified portfolio. </a:t>
            </a:r>
            <a:endParaRPr lang="en-US" dirty="0" smtClean="0"/>
          </a:p>
          <a:p>
            <a:endParaRPr lang="en-US" dirty="0"/>
          </a:p>
          <a:p>
            <a:r>
              <a:rPr lang="en-US" dirty="0" smtClean="0"/>
              <a:t>It </a:t>
            </a:r>
            <a:r>
              <a:rPr lang="en-US" dirty="0"/>
              <a:t>is based on this idea that </a:t>
            </a:r>
            <a:r>
              <a:rPr lang="en-US" dirty="0" err="1"/>
              <a:t>Kraay</a:t>
            </a:r>
            <a:r>
              <a:rPr lang="en-US" dirty="0"/>
              <a:t> and Ventura (2000) explain the Feldstein-</a:t>
            </a:r>
            <a:r>
              <a:rPr lang="en-US" dirty="0" err="1"/>
              <a:t>Horioka</a:t>
            </a:r>
            <a:r>
              <a:rPr lang="en-US" dirty="0"/>
              <a:t> </a:t>
            </a:r>
            <a:r>
              <a:rPr lang="en-US" dirty="0" smtClean="0"/>
              <a:t>Puzzle</a:t>
            </a:r>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73</a:t>
            </a:fld>
            <a:endParaRPr lang="pt-BR"/>
          </a:p>
        </p:txBody>
      </p:sp>
      <p:sp>
        <p:nvSpPr>
          <p:cNvPr id="4" name="Titre 3"/>
          <p:cNvSpPr>
            <a:spLocks noGrp="1"/>
          </p:cNvSpPr>
          <p:nvPr>
            <p:ph type="title"/>
          </p:nvPr>
        </p:nvSpPr>
        <p:spPr/>
        <p:txBody>
          <a:bodyPr/>
          <a:lstStyle/>
          <a:p>
            <a:r>
              <a:rPr lang="fr-FR" dirty="0" smtClean="0"/>
              <a:t>Portfolio Diversification</a:t>
            </a:r>
            <a:endParaRPr lang="en-US" dirty="0"/>
          </a:p>
        </p:txBody>
      </p:sp>
    </p:spTree>
    <p:extLst>
      <p:ext uri="{BB962C8B-B14F-4D97-AF65-F5344CB8AC3E}">
        <p14:creationId xmlns:p14="http://schemas.microsoft.com/office/powerpoint/2010/main" val="39326544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r>
              <a:rPr lang="en-US" dirty="0" smtClean="0"/>
              <a:t>How </a:t>
            </a:r>
            <a:r>
              <a:rPr lang="en-US" dirty="0"/>
              <a:t>does optimum portfolio diversification change the predictions of the intertemporal current-account model? </a:t>
            </a:r>
            <a:endParaRPr lang="en-US" dirty="0" smtClean="0"/>
          </a:p>
          <a:p>
            <a:endParaRPr lang="en-US" dirty="0"/>
          </a:p>
          <a:p>
            <a:r>
              <a:rPr lang="en-US" dirty="0" smtClean="0"/>
              <a:t>Intertemporal model: a </a:t>
            </a:r>
            <a:r>
              <a:rPr lang="en-US" dirty="0"/>
              <a:t>positive and temporary income shock induces greater savings, while investment remains unaltered. The result is an increase in the current-account balance. </a:t>
            </a:r>
            <a:endParaRPr lang="en-US" dirty="0" smtClean="0"/>
          </a:p>
          <a:p>
            <a:pPr lvl="1"/>
            <a:r>
              <a:rPr lang="en-US" dirty="0" smtClean="0"/>
              <a:t>In other words, every </a:t>
            </a:r>
            <a:r>
              <a:rPr lang="en-US" dirty="0"/>
              <a:t>increase in savings is ‘saved’ in foreign assets. </a:t>
            </a:r>
            <a:endParaRPr lang="en-US" dirty="0" smtClean="0"/>
          </a:p>
          <a:p>
            <a:endParaRPr lang="en-US" dirty="0"/>
          </a:p>
          <a:p>
            <a:r>
              <a:rPr lang="en-US" dirty="0" smtClean="0"/>
              <a:t>In </a:t>
            </a:r>
            <a:r>
              <a:rPr lang="en-US" dirty="0"/>
              <a:t>an uncertain world, the additional savings should be diversified, according to the optimum portfolio </a:t>
            </a:r>
            <a:r>
              <a:rPr lang="en-US" dirty="0" smtClean="0"/>
              <a:t>diversification.</a:t>
            </a:r>
            <a:endParaRPr lang="fr-FR" dirty="0"/>
          </a:p>
          <a:p>
            <a:endParaRPr lang="en-US" dirty="0" smtClean="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74</a:t>
            </a:fld>
            <a:endParaRPr lang="pt-BR"/>
          </a:p>
        </p:txBody>
      </p:sp>
      <p:sp>
        <p:nvSpPr>
          <p:cNvPr id="4" name="Titre 3"/>
          <p:cNvSpPr>
            <a:spLocks noGrp="1"/>
          </p:cNvSpPr>
          <p:nvPr>
            <p:ph type="title"/>
          </p:nvPr>
        </p:nvSpPr>
        <p:spPr/>
        <p:txBody>
          <a:bodyPr/>
          <a:lstStyle/>
          <a:p>
            <a:r>
              <a:rPr lang="fr-FR" dirty="0" smtClean="0"/>
              <a:t>Portfolio Diversification</a:t>
            </a:r>
            <a:endParaRPr lang="en-US" dirty="0"/>
          </a:p>
        </p:txBody>
      </p:sp>
    </p:spTree>
    <p:extLst>
      <p:ext uri="{BB962C8B-B14F-4D97-AF65-F5344CB8AC3E}">
        <p14:creationId xmlns:p14="http://schemas.microsoft.com/office/powerpoint/2010/main" val="7864267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A </a:t>
            </a:r>
            <a:r>
              <a:rPr lang="en-US" dirty="0"/>
              <a:t>lender country </a:t>
            </a:r>
            <a:r>
              <a:rPr lang="en-US" dirty="0" smtClean="0"/>
              <a:t>put part of </a:t>
            </a:r>
            <a:r>
              <a:rPr lang="en-US" dirty="0"/>
              <a:t>its wealth </a:t>
            </a:r>
            <a:r>
              <a:rPr lang="en-US" dirty="0" smtClean="0"/>
              <a:t>domestic </a:t>
            </a:r>
            <a:r>
              <a:rPr lang="en-US" dirty="0"/>
              <a:t>and </a:t>
            </a:r>
            <a:r>
              <a:rPr lang="fr-FR" dirty="0" smtClean="0"/>
              <a:t>and part </a:t>
            </a:r>
            <a:r>
              <a:rPr lang="en-US" dirty="0" smtClean="0"/>
              <a:t>foreign assets: </a:t>
            </a:r>
            <a:r>
              <a:rPr lang="en-US" dirty="0"/>
              <a:t>it invests a share smaller than 1 of its wealth in domestic assets. </a:t>
            </a:r>
            <a:endParaRPr lang="en-US" dirty="0" smtClean="0"/>
          </a:p>
          <a:p>
            <a:pPr lvl="1"/>
            <a:endParaRPr lang="en-US" dirty="0" smtClean="0"/>
          </a:p>
          <a:p>
            <a:pPr lvl="1"/>
            <a:r>
              <a:rPr lang="en-US" dirty="0" smtClean="0"/>
              <a:t>Additional savings should </a:t>
            </a:r>
            <a:r>
              <a:rPr lang="en-US" dirty="0"/>
              <a:t>follow the same </a:t>
            </a:r>
            <a:r>
              <a:rPr lang="en-US" dirty="0" smtClean="0"/>
              <a:t>pattern: a </a:t>
            </a:r>
            <a:r>
              <a:rPr lang="en-US" dirty="0"/>
              <a:t>portion in domestic assets and another in </a:t>
            </a:r>
            <a:r>
              <a:rPr lang="en-US" dirty="0" smtClean="0"/>
              <a:t>foreign. </a:t>
            </a:r>
          </a:p>
          <a:p>
            <a:pPr lvl="1"/>
            <a:endParaRPr lang="en-US" dirty="0" smtClean="0"/>
          </a:p>
          <a:p>
            <a:pPr lvl="1"/>
            <a:r>
              <a:rPr lang="en-US" dirty="0" smtClean="0"/>
              <a:t>Hence, </a:t>
            </a:r>
            <a:r>
              <a:rPr lang="en-US" dirty="0"/>
              <a:t>the increase in savings leads to an increase in domestic investment, with a final result of an increase in the current-account balance</a:t>
            </a:r>
            <a:r>
              <a:rPr lang="en-US" dirty="0" smtClean="0"/>
              <a:t>.</a:t>
            </a:r>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75</a:t>
            </a:fld>
            <a:endParaRPr lang="pt-BR"/>
          </a:p>
        </p:txBody>
      </p:sp>
      <p:sp>
        <p:nvSpPr>
          <p:cNvPr id="4" name="Titre 3"/>
          <p:cNvSpPr>
            <a:spLocks noGrp="1"/>
          </p:cNvSpPr>
          <p:nvPr>
            <p:ph type="title"/>
          </p:nvPr>
        </p:nvSpPr>
        <p:spPr/>
        <p:txBody>
          <a:bodyPr/>
          <a:lstStyle/>
          <a:p>
            <a:r>
              <a:rPr lang="fr-FR" dirty="0" smtClean="0"/>
              <a:t>Portfolio Diversification</a:t>
            </a:r>
            <a:endParaRPr lang="en-US" dirty="0"/>
          </a:p>
        </p:txBody>
      </p:sp>
    </p:spTree>
    <p:extLst>
      <p:ext uri="{BB962C8B-B14F-4D97-AF65-F5344CB8AC3E}">
        <p14:creationId xmlns:p14="http://schemas.microsoft.com/office/powerpoint/2010/main" val="2845943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For a borrower country, the </a:t>
            </a:r>
            <a:r>
              <a:rPr lang="en-US" dirty="0"/>
              <a:t>portion of wealth invested in domestic assets is greater than 1. </a:t>
            </a:r>
            <a:endParaRPr lang="en-US" dirty="0" smtClean="0"/>
          </a:p>
          <a:p>
            <a:pPr lvl="1"/>
            <a:endParaRPr lang="en-US" dirty="0" smtClean="0"/>
          </a:p>
          <a:p>
            <a:pPr lvl="1"/>
            <a:r>
              <a:rPr lang="en-US" dirty="0" smtClean="0"/>
              <a:t>The country should </a:t>
            </a:r>
            <a:r>
              <a:rPr lang="en-US" dirty="0"/>
              <a:t>invest a portion greater than 1 of additional savings in domestic capital. </a:t>
            </a:r>
            <a:endParaRPr lang="en-US" dirty="0" smtClean="0"/>
          </a:p>
          <a:p>
            <a:pPr lvl="1"/>
            <a:endParaRPr lang="en-US" dirty="0" smtClean="0"/>
          </a:p>
          <a:p>
            <a:pPr lvl="1"/>
            <a:r>
              <a:rPr lang="en-US" dirty="0" smtClean="0"/>
              <a:t>As </a:t>
            </a:r>
            <a:r>
              <a:rPr lang="en-US" dirty="0"/>
              <a:t>a result, the increase in investment is greater than the increase in savings, which causes a reduction in current account! </a:t>
            </a:r>
            <a:endParaRPr lang="en-US" dirty="0" smtClean="0"/>
          </a:p>
          <a:p>
            <a:endParaRPr lang="en-US" dirty="0" smtClean="0"/>
          </a:p>
          <a:p>
            <a:r>
              <a:rPr lang="en-US" dirty="0" smtClean="0"/>
              <a:t>In sum, </a:t>
            </a:r>
            <a:r>
              <a:rPr lang="en-US" b="1" dirty="0"/>
              <a:t>a temporary positive income shock leads to </a:t>
            </a:r>
            <a:endParaRPr lang="en-US" b="1" dirty="0" smtClean="0"/>
          </a:p>
          <a:p>
            <a:pPr lvl="1"/>
            <a:r>
              <a:rPr lang="en-US" b="1" dirty="0" smtClean="0"/>
              <a:t>an </a:t>
            </a:r>
            <a:r>
              <a:rPr lang="en-US" b="1" dirty="0"/>
              <a:t>increase in current-account balance in lender countries, </a:t>
            </a:r>
            <a:r>
              <a:rPr lang="en-US" b="1" dirty="0" smtClean="0"/>
              <a:t>and</a:t>
            </a:r>
          </a:p>
          <a:p>
            <a:pPr lvl="1"/>
            <a:r>
              <a:rPr lang="en-US" b="1" dirty="0" smtClean="0"/>
              <a:t>a </a:t>
            </a:r>
            <a:r>
              <a:rPr lang="en-US" b="1" dirty="0"/>
              <a:t>reduction in current-account balance in borrower countries</a:t>
            </a:r>
            <a:r>
              <a:rPr lang="en-US" dirty="0"/>
              <a:t>.</a:t>
            </a:r>
            <a:endParaRPr lang="fr-FR" dirty="0"/>
          </a:p>
          <a:p>
            <a:endParaRPr lang="fr-FR" dirty="0" smtClean="0"/>
          </a:p>
          <a:p>
            <a:endParaRPr lang="fr-FR"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76</a:t>
            </a:fld>
            <a:endParaRPr lang="pt-BR"/>
          </a:p>
        </p:txBody>
      </p:sp>
      <p:sp>
        <p:nvSpPr>
          <p:cNvPr id="4" name="Titre 3"/>
          <p:cNvSpPr>
            <a:spLocks noGrp="1"/>
          </p:cNvSpPr>
          <p:nvPr>
            <p:ph type="title"/>
          </p:nvPr>
        </p:nvSpPr>
        <p:spPr/>
        <p:txBody>
          <a:bodyPr/>
          <a:lstStyle/>
          <a:p>
            <a:r>
              <a:rPr lang="fr-FR" dirty="0" smtClean="0"/>
              <a:t>Portfolio Diversification</a:t>
            </a:r>
            <a:endParaRPr lang="en-US" dirty="0"/>
          </a:p>
        </p:txBody>
      </p:sp>
    </p:spTree>
    <p:extLst>
      <p:ext uri="{BB962C8B-B14F-4D97-AF65-F5344CB8AC3E}">
        <p14:creationId xmlns:p14="http://schemas.microsoft.com/office/powerpoint/2010/main" val="31470854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Between 1997 and </a:t>
            </a:r>
            <a:r>
              <a:rPr lang="en-US" dirty="0" smtClean="0"/>
              <a:t>2008: </a:t>
            </a:r>
            <a:r>
              <a:rPr lang="en-US" dirty="0"/>
              <a:t>the </a:t>
            </a:r>
            <a:r>
              <a:rPr lang="en-US" dirty="0" smtClean="0"/>
              <a:t>United </a:t>
            </a:r>
            <a:r>
              <a:rPr lang="en-US" dirty="0"/>
              <a:t>States, the richest country in the world, accumulated increasing current account deficits, reaching 6% of GDP in 2006. </a:t>
            </a:r>
            <a:endParaRPr lang="en-US" dirty="0" smtClean="0"/>
          </a:p>
          <a:p>
            <a:pPr lvl="1"/>
            <a:r>
              <a:rPr lang="en-US" dirty="0" smtClean="0"/>
              <a:t>Accompanied by a </a:t>
            </a:r>
            <a:r>
              <a:rPr lang="en-US" dirty="0"/>
              <a:t>significant deterioration of public accounts, a situation known as </a:t>
            </a:r>
            <a:r>
              <a:rPr lang="en-US" b="1" dirty="0"/>
              <a:t>twin deficits</a:t>
            </a:r>
            <a:r>
              <a:rPr lang="en-US" dirty="0"/>
              <a:t>. </a:t>
            </a:r>
            <a:endParaRPr lang="en-US" dirty="0" smtClean="0"/>
          </a:p>
          <a:p>
            <a:endParaRPr lang="en-US" dirty="0" smtClean="0"/>
          </a:p>
          <a:p>
            <a:r>
              <a:rPr lang="en-US" dirty="0" smtClean="0"/>
              <a:t>Counterpart: basically</a:t>
            </a:r>
            <a:r>
              <a:rPr lang="en-US" dirty="0"/>
              <a:t>, a surplus in oil exporting countries and Asian economies, especially China. </a:t>
            </a:r>
            <a:endParaRPr lang="en-US" dirty="0" smtClean="0"/>
          </a:p>
          <a:p>
            <a:endParaRPr lang="en-US" dirty="0"/>
          </a:p>
          <a:p>
            <a:r>
              <a:rPr lang="en-US" dirty="0" smtClean="0"/>
              <a:t>Perplexing: according </a:t>
            </a:r>
            <a:r>
              <a:rPr lang="en-US" dirty="0"/>
              <a:t>to the intertemporal current-account model, the international flow of capital should go from wealthy countries to poorer countries. </a:t>
            </a:r>
            <a:endParaRPr lang="en-US" dirty="0" smtClean="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77</a:t>
            </a:fld>
            <a:endParaRPr lang="pt-BR"/>
          </a:p>
        </p:txBody>
      </p:sp>
      <p:sp>
        <p:nvSpPr>
          <p:cNvPr id="4" name="Titre 3"/>
          <p:cNvSpPr>
            <a:spLocks noGrp="1"/>
          </p:cNvSpPr>
          <p:nvPr>
            <p:ph type="title"/>
          </p:nvPr>
        </p:nvSpPr>
        <p:spPr/>
        <p:txBody>
          <a:bodyPr/>
          <a:lstStyle/>
          <a:p>
            <a:r>
              <a:rPr lang="en-US" dirty="0" smtClean="0"/>
              <a:t/>
            </a:r>
            <a:br>
              <a:rPr lang="en-US" dirty="0" smtClean="0"/>
            </a:br>
            <a:r>
              <a:rPr lang="en-US" dirty="0" smtClean="0"/>
              <a:t>Global </a:t>
            </a:r>
            <a:r>
              <a:rPr lang="en-US" dirty="0"/>
              <a:t>Current-Account </a:t>
            </a:r>
            <a:r>
              <a:rPr lang="en-US" dirty="0" smtClean="0"/>
              <a:t>Imbalances</a:t>
            </a:r>
            <a:r>
              <a:rPr lang="en-US" dirty="0"/>
              <a:t/>
            </a:r>
            <a:br>
              <a:rPr lang="en-US" dirty="0"/>
            </a:br>
            <a:endParaRPr lang="en-US" dirty="0"/>
          </a:p>
        </p:txBody>
      </p:sp>
    </p:spTree>
    <p:extLst>
      <p:ext uri="{BB962C8B-B14F-4D97-AF65-F5344CB8AC3E}">
        <p14:creationId xmlns:p14="http://schemas.microsoft.com/office/powerpoint/2010/main" val="26453617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endParaRPr lang="en-US" dirty="0" smtClean="0"/>
          </a:p>
          <a:p>
            <a:r>
              <a:rPr lang="en-US" dirty="0" smtClean="0"/>
              <a:t>The </a:t>
            </a:r>
            <a:r>
              <a:rPr lang="en-US" dirty="0"/>
              <a:t>intertemporal current-account model studied in this chapter does not seem to be able to explain the global imbalances of the 2000s</a:t>
            </a:r>
            <a:r>
              <a:rPr lang="en-US" dirty="0" smtClean="0"/>
              <a:t>. Why?</a:t>
            </a:r>
          </a:p>
          <a:p>
            <a:pPr marL="45720" indent="0">
              <a:buNone/>
            </a:pPr>
            <a:endParaRPr lang="en-US" dirty="0" smtClean="0"/>
          </a:p>
          <a:p>
            <a:r>
              <a:rPr lang="en-US" dirty="0" smtClean="0"/>
              <a:t>The </a:t>
            </a:r>
            <a:r>
              <a:rPr lang="en-US" dirty="0"/>
              <a:t>fact that the bonds are not identical between countries has been pointed out as a fundamental element in generating these imbalances.</a:t>
            </a:r>
            <a:endParaRPr lang="fr-FR" dirty="0"/>
          </a:p>
          <a:p>
            <a:endParaRPr lang="fr-FR" dirty="0" smtClean="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78</a:t>
            </a:fld>
            <a:endParaRPr lang="pt-BR"/>
          </a:p>
        </p:txBody>
      </p:sp>
      <p:sp>
        <p:nvSpPr>
          <p:cNvPr id="4" name="Titre 3"/>
          <p:cNvSpPr>
            <a:spLocks noGrp="1"/>
          </p:cNvSpPr>
          <p:nvPr>
            <p:ph type="title"/>
          </p:nvPr>
        </p:nvSpPr>
        <p:spPr/>
        <p:txBody>
          <a:bodyPr/>
          <a:lstStyle/>
          <a:p>
            <a:r>
              <a:rPr lang="en-US" dirty="0" smtClean="0"/>
              <a:t/>
            </a:r>
            <a:br>
              <a:rPr lang="en-US" dirty="0" smtClean="0"/>
            </a:br>
            <a:r>
              <a:rPr lang="en-US" dirty="0" smtClean="0"/>
              <a:t>Global </a:t>
            </a:r>
            <a:r>
              <a:rPr lang="en-US" dirty="0"/>
              <a:t>Current-Account </a:t>
            </a:r>
            <a:r>
              <a:rPr lang="en-US" dirty="0" smtClean="0"/>
              <a:t>Imbalances</a:t>
            </a:r>
            <a:r>
              <a:rPr lang="en-US" dirty="0"/>
              <a:t/>
            </a:r>
            <a:br>
              <a:rPr lang="en-US" dirty="0"/>
            </a:br>
            <a:endParaRPr lang="en-US" dirty="0"/>
          </a:p>
        </p:txBody>
      </p:sp>
    </p:spTree>
    <p:extLst>
      <p:ext uri="{BB962C8B-B14F-4D97-AF65-F5344CB8AC3E}">
        <p14:creationId xmlns:p14="http://schemas.microsoft.com/office/powerpoint/2010/main" val="1219222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Reasons for higher foreign savings for </a:t>
            </a:r>
            <a:r>
              <a:rPr lang="en-US" dirty="0"/>
              <a:t>oil exporter countries and Asian countries</a:t>
            </a:r>
            <a:r>
              <a:rPr lang="en-US" dirty="0" smtClean="0"/>
              <a:t>.</a:t>
            </a:r>
          </a:p>
          <a:p>
            <a:pPr lvl="1"/>
            <a:r>
              <a:rPr lang="fr-FR" dirty="0" err="1" smtClean="0"/>
              <a:t>Reduce</a:t>
            </a:r>
            <a:r>
              <a:rPr lang="fr-FR" dirty="0" smtClean="0"/>
              <a:t> </a:t>
            </a:r>
            <a:r>
              <a:rPr lang="fr-FR" dirty="0" err="1" smtClean="0"/>
              <a:t>exposure</a:t>
            </a:r>
            <a:r>
              <a:rPr lang="fr-FR" dirty="0" smtClean="0"/>
              <a:t> to </a:t>
            </a:r>
            <a:r>
              <a:rPr lang="fr-FR" dirty="0" err="1" smtClean="0"/>
              <a:t>external</a:t>
            </a:r>
            <a:r>
              <a:rPr lang="fr-FR" dirty="0" smtClean="0"/>
              <a:t> </a:t>
            </a:r>
            <a:r>
              <a:rPr lang="fr-FR" dirty="0" err="1" smtClean="0"/>
              <a:t>crisis</a:t>
            </a:r>
            <a:r>
              <a:rPr lang="fr-FR" dirty="0" smtClean="0"/>
              <a:t> (</a:t>
            </a:r>
            <a:r>
              <a:rPr lang="fr-FR" dirty="0" err="1" smtClean="0"/>
              <a:t>eg</a:t>
            </a:r>
            <a:r>
              <a:rPr lang="fr-FR" dirty="0" smtClean="0"/>
              <a:t>. South </a:t>
            </a:r>
            <a:r>
              <a:rPr lang="fr-FR" dirty="0" err="1" smtClean="0"/>
              <a:t>Korea</a:t>
            </a:r>
            <a:r>
              <a:rPr lang="fr-FR" dirty="0"/>
              <a:t>)</a:t>
            </a:r>
            <a:endParaRPr lang="fr-FR" dirty="0" smtClean="0"/>
          </a:p>
          <a:p>
            <a:pPr lvl="1"/>
            <a:r>
              <a:rPr lang="fr-FR" dirty="0" err="1" smtClean="0"/>
              <a:t>Increase</a:t>
            </a:r>
            <a:r>
              <a:rPr lang="fr-FR" dirty="0" smtClean="0"/>
              <a:t> in </a:t>
            </a:r>
            <a:r>
              <a:rPr lang="fr-FR" dirty="0" err="1" smtClean="0"/>
              <a:t>terms</a:t>
            </a:r>
            <a:r>
              <a:rPr lang="fr-FR" dirty="0" smtClean="0"/>
              <a:t> of </a:t>
            </a:r>
            <a:r>
              <a:rPr lang="fr-FR" dirty="0" err="1" smtClean="0"/>
              <a:t>trade</a:t>
            </a:r>
            <a:r>
              <a:rPr lang="fr-FR" dirty="0" smtClean="0"/>
              <a:t> (</a:t>
            </a:r>
            <a:r>
              <a:rPr lang="fr-FR" dirty="0" err="1" smtClean="0"/>
              <a:t>oil</a:t>
            </a:r>
            <a:r>
              <a:rPr lang="fr-FR" dirty="0" smtClean="0"/>
              <a:t> and </a:t>
            </a:r>
            <a:r>
              <a:rPr lang="fr-FR" dirty="0" err="1" smtClean="0"/>
              <a:t>commodity</a:t>
            </a:r>
            <a:r>
              <a:rPr lang="fr-FR" dirty="0" smtClean="0"/>
              <a:t> </a:t>
            </a:r>
            <a:r>
              <a:rPr lang="fr-FR" dirty="0" err="1" smtClean="0"/>
              <a:t>exporting</a:t>
            </a:r>
            <a:r>
              <a:rPr lang="fr-FR" dirty="0" smtClean="0"/>
              <a:t> countries)</a:t>
            </a:r>
          </a:p>
          <a:p>
            <a:pPr lvl="1"/>
            <a:r>
              <a:rPr lang="fr-FR" dirty="0" err="1" smtClean="0"/>
              <a:t>Aging</a:t>
            </a:r>
            <a:r>
              <a:rPr lang="fr-FR" dirty="0" smtClean="0"/>
              <a:t> population </a:t>
            </a:r>
            <a:r>
              <a:rPr lang="fr-FR" dirty="0" err="1" smtClean="0"/>
              <a:t>with</a:t>
            </a:r>
            <a:r>
              <a:rPr lang="fr-FR" dirty="0" smtClean="0"/>
              <a:t> </a:t>
            </a:r>
            <a:r>
              <a:rPr lang="fr-FR" dirty="0" err="1" smtClean="0"/>
              <a:t>precarious</a:t>
            </a:r>
            <a:r>
              <a:rPr lang="fr-FR" dirty="0" smtClean="0"/>
              <a:t> </a:t>
            </a:r>
            <a:r>
              <a:rPr lang="en-US" dirty="0"/>
              <a:t>retirement and social security systems </a:t>
            </a:r>
            <a:r>
              <a:rPr lang="en-US" dirty="0" smtClean="0"/>
              <a:t>(China)</a:t>
            </a:r>
          </a:p>
          <a:p>
            <a:endParaRPr lang="en-US" dirty="0" smtClean="0"/>
          </a:p>
          <a:p>
            <a:r>
              <a:rPr lang="en-US" dirty="0" smtClean="0"/>
              <a:t>These </a:t>
            </a:r>
            <a:r>
              <a:rPr lang="en-US" dirty="0"/>
              <a:t>three reasons required secure, long-term financial products. </a:t>
            </a:r>
            <a:endParaRPr lang="en-US" dirty="0" smtClean="0"/>
          </a:p>
          <a:p>
            <a:endParaRPr lang="en-US" dirty="0"/>
          </a:p>
          <a:p>
            <a:r>
              <a:rPr lang="en-US" dirty="0" smtClean="0"/>
              <a:t>Emerging </a:t>
            </a:r>
            <a:r>
              <a:rPr lang="en-US" dirty="0"/>
              <a:t>developing countries do not have this type of asset available. </a:t>
            </a:r>
            <a:endParaRPr lang="en-US" dirty="0" smtClean="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79</a:t>
            </a:fld>
            <a:endParaRPr lang="pt-BR"/>
          </a:p>
        </p:txBody>
      </p:sp>
      <p:sp>
        <p:nvSpPr>
          <p:cNvPr id="4" name="Titre 3"/>
          <p:cNvSpPr>
            <a:spLocks noGrp="1"/>
          </p:cNvSpPr>
          <p:nvPr>
            <p:ph type="title"/>
          </p:nvPr>
        </p:nvSpPr>
        <p:spPr/>
        <p:txBody>
          <a:bodyPr/>
          <a:lstStyle/>
          <a:p>
            <a:r>
              <a:rPr lang="en-US" dirty="0" smtClean="0"/>
              <a:t/>
            </a:r>
            <a:br>
              <a:rPr lang="en-US" dirty="0" smtClean="0"/>
            </a:br>
            <a:r>
              <a:rPr lang="en-US" dirty="0" smtClean="0"/>
              <a:t>Global </a:t>
            </a:r>
            <a:r>
              <a:rPr lang="en-US" dirty="0"/>
              <a:t>Current-Account </a:t>
            </a:r>
            <a:r>
              <a:rPr lang="en-US" dirty="0" smtClean="0"/>
              <a:t>Imbalances</a:t>
            </a:r>
            <a:r>
              <a:rPr lang="en-US" dirty="0"/>
              <a:t/>
            </a:r>
            <a:br>
              <a:rPr lang="en-US" dirty="0"/>
            </a:br>
            <a:endParaRPr lang="en-US" dirty="0"/>
          </a:p>
        </p:txBody>
      </p:sp>
    </p:spTree>
    <p:extLst>
      <p:ext uri="{BB962C8B-B14F-4D97-AF65-F5344CB8AC3E}">
        <p14:creationId xmlns:p14="http://schemas.microsoft.com/office/powerpoint/2010/main" val="2652850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Assumption: </a:t>
                </a:r>
              </a:p>
              <a:p>
                <a:pPr lvl="1"/>
                <a:r>
                  <a:rPr lang="en-US" dirty="0" smtClean="0"/>
                  <a:t>no production </a:t>
                </a:r>
                <a:r>
                  <a:rPr lang="en-US" dirty="0"/>
                  <a:t>nor investment </a:t>
                </a:r>
                <a:endParaRPr lang="en-US" dirty="0" smtClean="0"/>
              </a:p>
              <a:p>
                <a:pPr lvl="1"/>
                <a:r>
                  <a:rPr lang="en-US" dirty="0" smtClean="0"/>
                  <a:t>each </a:t>
                </a:r>
                <a:r>
                  <a:rPr lang="en-US" dirty="0"/>
                  <a:t>consumer receives an </a:t>
                </a:r>
                <a:r>
                  <a:rPr lang="en-US" dirty="0" err="1" smtClean="0"/>
                  <a:t>endo</a:t>
                </a:r>
                <a:r>
                  <a:rPr lang="fr-FR" dirty="0" err="1" smtClean="0"/>
                  <a:t>wment</a:t>
                </a:r>
                <a:r>
                  <a:rPr lang="fr-FR" dirty="0" smtClean="0"/>
                  <a:t> </a:t>
                </a:r>
                <a:r>
                  <a:rPr lang="en-US" dirty="0" smtClean="0"/>
                  <a:t>of </a:t>
                </a:r>
                <a:r>
                  <a:rPr lang="en-US" dirty="0"/>
                  <a:t>goods each period. </a:t>
                </a:r>
                <a:endParaRPr lang="fr-FR" dirty="0"/>
              </a:p>
              <a:p>
                <a:endParaRPr lang="en-US" dirty="0" smtClean="0"/>
              </a:p>
              <a:p>
                <a:r>
                  <a:rPr lang="en-US" dirty="0" smtClean="0"/>
                  <a:t>Preferences present </a:t>
                </a:r>
                <a:r>
                  <a:rPr lang="en-US" dirty="0"/>
                  <a:t>consumption </a:t>
                </a:r>
                <a14:m>
                  <m:oMath xmlns:m="http://schemas.openxmlformats.org/officeDocument/2006/math">
                    <m:r>
                      <a:rPr lang="en-US" i="1">
                        <a:latin typeface="Cambria Math" panose="02040503050406030204" pitchFamily="18" charset="0"/>
                      </a:rPr>
                      <m:t>(</m:t>
                    </m:r>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1</m:t>
                        </m:r>
                      </m:sub>
                      <m:sup>
                        <m:r>
                          <a:rPr lang="en-US" i="1">
                            <a:latin typeface="Cambria Math" panose="02040503050406030204" pitchFamily="18" charset="0"/>
                          </a:rPr>
                          <m:t>𝑖</m:t>
                        </m:r>
                      </m:sup>
                    </m:sSubSup>
                    <m:r>
                      <a:rPr lang="en-US" i="1">
                        <a:latin typeface="Cambria Math" panose="02040503050406030204" pitchFamily="18" charset="0"/>
                      </a:rPr>
                      <m:t>)</m:t>
                    </m:r>
                  </m:oMath>
                </a14:m>
                <a:r>
                  <a:rPr lang="en-US" dirty="0"/>
                  <a:t> and future consumption </a:t>
                </a:r>
                <a14:m>
                  <m:oMath xmlns:m="http://schemas.openxmlformats.org/officeDocument/2006/math">
                    <m:r>
                      <a:rPr lang="en-US" i="1">
                        <a:latin typeface="Cambria Math" panose="02040503050406030204" pitchFamily="18" charset="0"/>
                      </a:rPr>
                      <m:t>(</m:t>
                    </m:r>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2</m:t>
                        </m:r>
                      </m:sub>
                      <m:sup>
                        <m:r>
                          <a:rPr lang="en-US" i="1">
                            <a:latin typeface="Cambria Math" panose="02040503050406030204" pitchFamily="18" charset="0"/>
                          </a:rPr>
                          <m:t>𝑖</m:t>
                        </m:r>
                      </m:sup>
                    </m:sSubSup>
                    <m:r>
                      <a:rPr lang="en-US" i="1">
                        <a:latin typeface="Cambria Math" panose="02040503050406030204" pitchFamily="18" charset="0"/>
                      </a:rPr>
                      <m:t>)</m:t>
                    </m:r>
                  </m:oMath>
                </a14:m>
                <a:r>
                  <a:rPr lang="en-US" dirty="0"/>
                  <a:t> can be represented by the following </a:t>
                </a:r>
                <a:r>
                  <a:rPr lang="en-US" b="1" dirty="0" smtClean="0"/>
                  <a:t>intertemporal utility function</a:t>
                </a:r>
                <a:r>
                  <a:rPr lang="en-US" dirty="0" smtClean="0"/>
                  <a:t>:</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Sup>
                        <m:sSubSupPr>
                          <m:ctrlPr>
                            <a:rPr lang="fr-FR" i="1">
                              <a:latin typeface="Cambria Math"/>
                            </a:rPr>
                          </m:ctrlPr>
                        </m:sSubSupPr>
                        <m:e>
                          <m:r>
                            <a:rPr lang="en-US" i="1">
                              <a:latin typeface="Cambria Math" panose="02040503050406030204" pitchFamily="18" charset="0"/>
                            </a:rPr>
                            <m:t>𝑈</m:t>
                          </m:r>
                        </m:e>
                        <m:sub>
                          <m:r>
                            <a:rPr lang="en-US" i="1">
                              <a:latin typeface="Cambria Math" panose="02040503050406030204" pitchFamily="18" charset="0"/>
                            </a:rPr>
                            <m:t>1</m:t>
                          </m:r>
                        </m:sub>
                        <m:sup>
                          <m:r>
                            <a:rPr lang="en-US" i="1">
                              <a:latin typeface="Cambria Math" panose="02040503050406030204" pitchFamily="18" charset="0"/>
                            </a:rPr>
                            <m:t>𝑖</m:t>
                          </m:r>
                        </m:sup>
                      </m:sSubSup>
                      <m:r>
                        <a:rPr lang="en-US" i="1">
                          <a:latin typeface="Cambria Math" panose="02040503050406030204" pitchFamily="18" charset="0"/>
                        </a:rPr>
                        <m:t>≡</m:t>
                      </m:r>
                      <m:r>
                        <a:rPr lang="en-US" i="1">
                          <a:latin typeface="Cambria Math" panose="02040503050406030204" pitchFamily="18" charset="0"/>
                        </a:rPr>
                        <m:t>𝑢</m:t>
                      </m:r>
                      <m:d>
                        <m:dPr>
                          <m:ctrlPr>
                            <a:rPr lang="fr-FR" i="1">
                              <a:latin typeface="Cambria Math"/>
                            </a:rPr>
                          </m:ctrlPr>
                        </m:dPr>
                        <m:e>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1</m:t>
                              </m:r>
                            </m:sub>
                            <m:sup>
                              <m:r>
                                <a:rPr lang="en-US" i="1">
                                  <a:latin typeface="Cambria Math" panose="02040503050406030204" pitchFamily="18" charset="0"/>
                                </a:rPr>
                                <m:t>𝑖</m:t>
                              </m:r>
                            </m:sup>
                          </m:sSubSup>
                        </m:e>
                      </m:d>
                      <m:r>
                        <a:rPr lang="en-US" i="1">
                          <a:latin typeface="Cambria Math" panose="02040503050406030204" pitchFamily="18" charset="0"/>
                        </a:rPr>
                        <m:t>+</m:t>
                      </m:r>
                      <m:r>
                        <a:rPr lang="en-US" i="1">
                          <a:latin typeface="Cambria Math" panose="02040503050406030204" pitchFamily="18" charset="0"/>
                        </a:rPr>
                        <m:t>𝛽</m:t>
                      </m:r>
                      <m:r>
                        <a:rPr lang="en-US" i="1">
                          <a:latin typeface="Cambria Math" panose="02040503050406030204" pitchFamily="18" charset="0"/>
                        </a:rPr>
                        <m:t>𝑢</m:t>
                      </m:r>
                      <m:d>
                        <m:dPr>
                          <m:ctrlPr>
                            <a:rPr lang="fr-FR" i="1">
                              <a:latin typeface="Cambria Math"/>
                            </a:rPr>
                          </m:ctrlPr>
                        </m:dPr>
                        <m:e>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2</m:t>
                              </m:r>
                            </m:sub>
                            <m:sup>
                              <m:r>
                                <a:rPr lang="en-US" i="1">
                                  <a:latin typeface="Cambria Math" panose="02040503050406030204" pitchFamily="18" charset="0"/>
                                </a:rPr>
                                <m:t>𝑖</m:t>
                              </m:r>
                            </m:sup>
                          </m:sSubSup>
                        </m:e>
                      </m:d>
                      <m:r>
                        <a:rPr lang="en-US" i="1">
                          <a:latin typeface="Cambria Math" panose="02040503050406030204" pitchFamily="18" charset="0"/>
                        </a:rPr>
                        <m:t>,</m:t>
                      </m:r>
                    </m:oMath>
                  </m:oMathPara>
                </a14:m>
                <a:endParaRPr lang="fr-FR" dirty="0" smtClean="0"/>
              </a:p>
              <a:p>
                <a:endParaRPr lang="en-US" dirty="0" smtClean="0"/>
              </a:p>
              <a:p>
                <a:pPr lvl="1"/>
                <a:r>
                  <a:rPr lang="en-US" dirty="0" smtClean="0"/>
                  <a:t>where: </a:t>
                </a:r>
              </a:p>
              <a:p>
                <a:pPr lvl="2"/>
                <a:r>
                  <a:rPr lang="en-US" dirty="0" smtClean="0"/>
                  <a:t>intertemporal </a:t>
                </a:r>
                <a:r>
                  <a:rPr lang="en-US" dirty="0"/>
                  <a:t>discount factor </a:t>
                </a:r>
                <a14:m>
                  <m:oMath xmlns:m="http://schemas.openxmlformats.org/officeDocument/2006/math">
                    <m:r>
                      <a:rPr lang="en-US" i="1">
                        <a:latin typeface="Cambria Math" panose="02040503050406030204" pitchFamily="18" charset="0"/>
                      </a:rPr>
                      <m:t>𝛽</m:t>
                    </m:r>
                  </m:oMath>
                </a14:m>
                <a:r>
                  <a:rPr lang="en-US" dirty="0"/>
                  <a:t>, </a:t>
                </a:r>
                <a14:m>
                  <m:oMath xmlns:m="http://schemas.openxmlformats.org/officeDocument/2006/math">
                    <m:r>
                      <a:rPr lang="en-US" i="1">
                        <a:latin typeface="Cambria Math" panose="02040503050406030204" pitchFamily="18" charset="0"/>
                      </a:rPr>
                      <m:t>0&lt;</m:t>
                    </m:r>
                    <m:r>
                      <a:rPr lang="en-US" i="1">
                        <a:latin typeface="Cambria Math" panose="02040503050406030204" pitchFamily="18" charset="0"/>
                      </a:rPr>
                      <m:t>𝛽</m:t>
                    </m:r>
                    <m:r>
                      <a:rPr lang="en-US" i="1">
                        <a:latin typeface="Cambria Math" panose="02040503050406030204" pitchFamily="18" charset="0"/>
                      </a:rPr>
                      <m:t>&lt;1</m:t>
                    </m:r>
                  </m:oMath>
                </a14:m>
                <a:r>
                  <a:rPr lang="en-US" dirty="0"/>
                  <a:t>, measures the degree of consumer </a:t>
                </a:r>
                <a:r>
                  <a:rPr lang="en-US" i="1" dirty="0" smtClean="0"/>
                  <a:t>patience</a:t>
                </a:r>
                <a:r>
                  <a:rPr lang="en-US" dirty="0" smtClean="0"/>
                  <a:t>,</a:t>
                </a:r>
              </a:p>
              <a:p>
                <a:pPr lvl="2"/>
                <a:r>
                  <a:rPr lang="en-US" dirty="0" smtClean="0"/>
                  <a:t>Assumption: 𝑢</a:t>
                </a:r>
                <a14:m>
                  <m:oMath xmlns:m="http://schemas.openxmlformats.org/officeDocument/2006/math">
                    <m:d>
                      <m:dPr>
                        <m:ctrlPr>
                          <a:rPr lang="fr-FR" i="1">
                            <a:latin typeface="Cambria Math"/>
                          </a:rPr>
                        </m:ctrlPr>
                      </m:dPr>
                      <m:e>
                        <m:r>
                          <a:rPr lang="en-US" i="1">
                            <a:latin typeface="Cambria Math" panose="02040503050406030204" pitchFamily="18" charset="0"/>
                          </a:rPr>
                          <m:t>∙</m:t>
                        </m:r>
                      </m:e>
                    </m:d>
                  </m:oMath>
                </a14:m>
                <a:r>
                  <a:rPr lang="en-US" dirty="0"/>
                  <a:t> </a:t>
                </a:r>
                <a:r>
                  <a:rPr lang="en-US" dirty="0" smtClean="0"/>
                  <a:t>is </a:t>
                </a:r>
                <a:r>
                  <a:rPr lang="en-US" dirty="0"/>
                  <a:t>increasing and strictly concave: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d>
                      <m:dPr>
                        <m:ctrlPr>
                          <a:rPr lang="fr-FR" i="1">
                            <a:latin typeface="Cambria Math"/>
                          </a:rPr>
                        </m:ctrlPr>
                      </m:dPr>
                      <m:e>
                        <m:r>
                          <a:rPr lang="en-US" i="1">
                            <a:latin typeface="Cambria Math" panose="02040503050406030204" pitchFamily="18" charset="0"/>
                          </a:rPr>
                          <m:t>∙</m:t>
                        </m:r>
                      </m:e>
                    </m:d>
                    <m:r>
                      <a:rPr lang="en-US" i="1">
                        <a:latin typeface="Cambria Math" panose="02040503050406030204" pitchFamily="18" charset="0"/>
                      </a:rPr>
                      <m:t>&gt;0</m:t>
                    </m:r>
                  </m:oMath>
                </a14:m>
                <a:r>
                  <a:rPr lang="en-US" dirty="0"/>
                  <a:t> and</a:t>
                </a:r>
                <a14:m>
                  <m:oMath xmlns:m="http://schemas.openxmlformats.org/officeDocument/2006/math">
                    <m:r>
                      <a:rPr lang="en-US" i="1">
                        <a:latin typeface="Cambria Math" panose="02040503050406030204" pitchFamily="18" charset="0"/>
                      </a:rPr>
                      <m:t> </m:t>
                    </m:r>
                    <m:sSup>
                      <m:sSupPr>
                        <m:ctrlPr>
                          <a:rPr lang="fr-FR" i="1">
                            <a:latin typeface="Cambria Math"/>
                          </a:rPr>
                        </m:ctrlPr>
                      </m:sSupPr>
                      <m:e>
                        <m:r>
                          <a:rPr lang="en-US" i="1">
                            <a:latin typeface="Cambria Math" panose="02040503050406030204" pitchFamily="18" charset="0"/>
                          </a:rPr>
                          <m:t>𝑢</m:t>
                        </m:r>
                      </m:e>
                      <m:sup>
                        <m:r>
                          <a:rPr lang="en-US" i="1">
                            <a:latin typeface="Cambria Math" panose="02040503050406030204" pitchFamily="18" charset="0"/>
                          </a:rPr>
                          <m:t>′′</m:t>
                        </m:r>
                      </m:sup>
                    </m:sSup>
                    <m:d>
                      <m:dPr>
                        <m:ctrlPr>
                          <a:rPr lang="fr-FR" i="1">
                            <a:latin typeface="Cambria Math"/>
                          </a:rPr>
                        </m:ctrlPr>
                      </m:dPr>
                      <m:e>
                        <m:r>
                          <a:rPr lang="en-US" i="1">
                            <a:latin typeface="Cambria Math" panose="02040503050406030204" pitchFamily="18" charset="0"/>
                          </a:rPr>
                          <m:t>∙</m:t>
                        </m:r>
                      </m:e>
                    </m:d>
                    <m:r>
                      <a:rPr lang="en-US" i="1">
                        <a:latin typeface="Cambria Math" panose="02040503050406030204" pitchFamily="18" charset="0"/>
                      </a:rPr>
                      <m:t>&lt;0</m:t>
                    </m:r>
                  </m:oMath>
                </a14:m>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8</a:t>
            </a:fld>
            <a:endParaRPr lang="pt-BR"/>
          </a:p>
        </p:txBody>
      </p:sp>
      <p:sp>
        <p:nvSpPr>
          <p:cNvPr id="4" name="Titre 3"/>
          <p:cNvSpPr>
            <a:spLocks noGrp="1"/>
          </p:cNvSpPr>
          <p:nvPr>
            <p:ph type="title"/>
          </p:nvPr>
        </p:nvSpPr>
        <p:spPr/>
        <p:txBody>
          <a:bodyPr/>
          <a:lstStyle/>
          <a:p>
            <a:r>
              <a:rPr lang="fr-FR" dirty="0" err="1"/>
              <a:t>Consumption</a:t>
            </a:r>
            <a:r>
              <a:rPr lang="fr-FR" dirty="0"/>
              <a:t> </a:t>
            </a:r>
            <a:r>
              <a:rPr lang="fr-FR" dirty="0" err="1"/>
              <a:t>Smoothing</a:t>
            </a:r>
            <a:endParaRPr lang="fr-FR" dirty="0"/>
          </a:p>
        </p:txBody>
      </p:sp>
    </p:spTree>
    <p:extLst>
      <p:ext uri="{BB962C8B-B14F-4D97-AF65-F5344CB8AC3E}">
        <p14:creationId xmlns:p14="http://schemas.microsoft.com/office/powerpoint/2010/main" val="6013348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The </a:t>
            </a:r>
            <a:r>
              <a:rPr lang="en-US" dirty="0"/>
              <a:t>United States, on the other hand, had a “comparative advantage” in </a:t>
            </a:r>
            <a:r>
              <a:rPr lang="en-US" dirty="0" smtClean="0"/>
              <a:t>long-term assets</a:t>
            </a:r>
          </a:p>
          <a:p>
            <a:endParaRPr lang="en-US" smtClean="0"/>
          </a:p>
          <a:p>
            <a:r>
              <a:rPr lang="en-US" smtClean="0"/>
              <a:t>Moreover</a:t>
            </a:r>
            <a:r>
              <a:rPr lang="en-US" dirty="0" smtClean="0"/>
              <a:t>, they American </a:t>
            </a:r>
            <a:r>
              <a:rPr lang="en-US" smtClean="0"/>
              <a:t>assets are denominated </a:t>
            </a:r>
            <a:r>
              <a:rPr lang="en-US" dirty="0"/>
              <a:t>in dollars, which is the currency most used in international </a:t>
            </a:r>
            <a:r>
              <a:rPr lang="en-US" dirty="0" smtClean="0"/>
              <a:t>transactions</a:t>
            </a:r>
          </a:p>
          <a:p>
            <a:endParaRPr lang="fr-FR" dirty="0"/>
          </a:p>
          <a:p>
            <a:r>
              <a:rPr lang="en-US" dirty="0"/>
              <a:t>The American deficit in current account would have been</a:t>
            </a:r>
            <a:r>
              <a:rPr lang="en-US" dirty="0" smtClean="0"/>
              <a:t>,</a:t>
            </a:r>
            <a:r>
              <a:rPr lang="en-US" dirty="0"/>
              <a:t> </a:t>
            </a:r>
            <a:r>
              <a:rPr lang="en-US" dirty="0" smtClean="0"/>
              <a:t>therefore, the </a:t>
            </a:r>
            <a:r>
              <a:rPr lang="en-US" dirty="0"/>
              <a:t>counterpart to the “global savings glut”. </a:t>
            </a:r>
            <a:endParaRPr lang="en-US" dirty="0" smtClean="0"/>
          </a:p>
          <a:p>
            <a:endParaRPr lang="en-US" dirty="0"/>
          </a:p>
          <a:p>
            <a:r>
              <a:rPr lang="en-US" dirty="0" smtClean="0"/>
              <a:t>Hence</a:t>
            </a:r>
            <a:r>
              <a:rPr lang="en-US" dirty="0"/>
              <a:t>, in order to understand these events, it is necessary to provide a model where assets are not perfect </a:t>
            </a:r>
            <a:r>
              <a:rPr lang="en-US" dirty="0" smtClean="0"/>
              <a:t>substitutes</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80</a:t>
            </a:fld>
            <a:endParaRPr lang="pt-BR"/>
          </a:p>
        </p:txBody>
      </p:sp>
      <p:sp>
        <p:nvSpPr>
          <p:cNvPr id="4" name="Titre 3"/>
          <p:cNvSpPr>
            <a:spLocks noGrp="1"/>
          </p:cNvSpPr>
          <p:nvPr>
            <p:ph type="title"/>
          </p:nvPr>
        </p:nvSpPr>
        <p:spPr/>
        <p:txBody>
          <a:bodyPr/>
          <a:lstStyle/>
          <a:p>
            <a:r>
              <a:rPr lang="en-US" dirty="0" smtClean="0"/>
              <a:t/>
            </a:r>
            <a:br>
              <a:rPr lang="en-US" dirty="0" smtClean="0"/>
            </a:br>
            <a:r>
              <a:rPr lang="en-US" dirty="0" smtClean="0"/>
              <a:t>Global </a:t>
            </a:r>
            <a:r>
              <a:rPr lang="en-US" dirty="0"/>
              <a:t>Current-Account </a:t>
            </a:r>
            <a:r>
              <a:rPr lang="en-US" dirty="0" smtClean="0"/>
              <a:t>Imbalances</a:t>
            </a:r>
            <a:r>
              <a:rPr lang="en-US" dirty="0"/>
              <a:t/>
            </a:r>
            <a:br>
              <a:rPr lang="en-US" dirty="0"/>
            </a:br>
            <a:endParaRPr lang="en-US" dirty="0"/>
          </a:p>
        </p:txBody>
      </p:sp>
    </p:spTree>
    <p:extLst>
      <p:ext uri="{BB962C8B-B14F-4D97-AF65-F5344CB8AC3E}">
        <p14:creationId xmlns:p14="http://schemas.microsoft.com/office/powerpoint/2010/main" val="2313753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Espace réservé du contenu 5"/>
              <p:cNvSpPr>
                <a:spLocks noGrp="1"/>
              </p:cNvSpPr>
              <p:nvPr>
                <p:ph idx="1"/>
              </p:nvPr>
            </p:nvSpPr>
            <p:spPr>
              <a:xfrm>
                <a:off x="444399" y="1700808"/>
                <a:ext cx="8407893" cy="4407408"/>
              </a:xfrm>
            </p:spPr>
            <p:txBody>
              <a:bodyPr/>
              <a:lstStyle/>
              <a:p>
                <a:r>
                  <a:rPr lang="en-US" dirty="0" smtClean="0"/>
                  <a:t>Slope of the indifference curve = </a:t>
                </a:r>
                <a:r>
                  <a:rPr lang="en-US" b="1" dirty="0" smtClean="0"/>
                  <a:t>marginal </a:t>
                </a:r>
                <a:r>
                  <a:rPr lang="en-US" b="1" dirty="0"/>
                  <a:t>rate of </a:t>
                </a:r>
                <a:r>
                  <a:rPr lang="en-US" b="1" dirty="0" smtClean="0"/>
                  <a:t>substitution (MRS)</a:t>
                </a:r>
                <a:r>
                  <a:rPr lang="en-US" dirty="0" smtClean="0"/>
                  <a:t>: </a:t>
                </a:r>
                <a14:m>
                  <m:oMath xmlns:m="http://schemas.openxmlformats.org/officeDocument/2006/math">
                    <m:d>
                      <m:dPr>
                        <m:begChr m:val="|"/>
                        <m:endChr m:val="|"/>
                        <m:ctrlPr>
                          <a:rPr lang="fr-FR" i="1">
                            <a:latin typeface="Cambria Math"/>
                          </a:rPr>
                        </m:ctrlPr>
                      </m:dPr>
                      <m:e>
                        <m:r>
                          <a:rPr lang="en-US" i="1">
                            <a:latin typeface="Cambria Math" panose="02040503050406030204" pitchFamily="18" charset="0"/>
                          </a:rPr>
                          <m:t>𝑇𝑀𝑆</m:t>
                        </m:r>
                      </m:e>
                    </m:d>
                    <m:r>
                      <a:rPr lang="en-US" i="1">
                        <a:latin typeface="Cambria Math" panose="02040503050406030204" pitchFamily="18" charset="0"/>
                      </a:rPr>
                      <m:t>≡</m:t>
                    </m:r>
                    <m:d>
                      <m:dPr>
                        <m:begChr m:val="|"/>
                        <m:endChr m:val="|"/>
                        <m:ctrlPr>
                          <a:rPr lang="fr-FR" i="1">
                            <a:latin typeface="Cambria Math"/>
                          </a:rPr>
                        </m:ctrlPr>
                      </m:dPr>
                      <m:e>
                        <m:sSub>
                          <m:sSubPr>
                            <m:ctrlPr>
                              <a:rPr lang="fr-FR" i="1">
                                <a:latin typeface="Cambria Math"/>
                              </a:rPr>
                            </m:ctrlPr>
                          </m:sSubPr>
                          <m:e>
                            <m:d>
                              <m:dPr>
                                <m:begChr m:val=""/>
                                <m:endChr m:val="⌉"/>
                                <m:ctrlPr>
                                  <a:rPr lang="fr-FR" i="1">
                                    <a:latin typeface="Cambria Math"/>
                                  </a:rPr>
                                </m:ctrlPr>
                              </m:dPr>
                              <m:e>
                                <m:f>
                                  <m:fPr>
                                    <m:ctrlPr>
                                      <a:rPr lang="fr-FR" i="1">
                                        <a:latin typeface="Cambria Math"/>
                                      </a:rPr>
                                    </m:ctrlPr>
                                  </m:fPr>
                                  <m:num>
                                    <m:r>
                                      <a:rPr lang="en-US" i="1">
                                        <a:latin typeface="Cambria Math" panose="02040503050406030204" pitchFamily="18" charset="0"/>
                                      </a:rPr>
                                      <m:t>𝑑</m:t>
                                    </m:r>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2</m:t>
                                        </m:r>
                                      </m:sub>
                                      <m:sup>
                                        <m:r>
                                          <a:rPr lang="en-US" i="1">
                                            <a:latin typeface="Cambria Math" panose="02040503050406030204" pitchFamily="18" charset="0"/>
                                          </a:rPr>
                                          <m:t>𝑖</m:t>
                                        </m:r>
                                      </m:sup>
                                    </m:sSubSup>
                                  </m:num>
                                  <m:den>
                                    <m:r>
                                      <a:rPr lang="en-US" i="1">
                                        <a:latin typeface="Cambria Math" panose="02040503050406030204" pitchFamily="18" charset="0"/>
                                      </a:rPr>
                                      <m:t>𝑑</m:t>
                                    </m:r>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1</m:t>
                                        </m:r>
                                      </m:sub>
                                      <m:sup>
                                        <m:r>
                                          <a:rPr lang="en-US" i="1">
                                            <a:latin typeface="Cambria Math" panose="02040503050406030204" pitchFamily="18" charset="0"/>
                                          </a:rPr>
                                          <m:t>𝑖</m:t>
                                        </m:r>
                                      </m:sup>
                                    </m:sSubSup>
                                  </m:den>
                                </m:f>
                              </m:e>
                            </m:d>
                          </m:e>
                          <m:sub>
                            <m:sSubSup>
                              <m:sSubSupPr>
                                <m:ctrlPr>
                                  <a:rPr lang="fr-FR" i="1">
                                    <a:latin typeface="Cambria Math"/>
                                  </a:rPr>
                                </m:ctrlPr>
                              </m:sSubSupPr>
                              <m:e>
                                <m:r>
                                  <a:rPr lang="en-US" i="1">
                                    <a:latin typeface="Cambria Math" panose="02040503050406030204" pitchFamily="18" charset="0"/>
                                  </a:rPr>
                                  <m:t>𝑈</m:t>
                                </m:r>
                              </m:e>
                              <m:sub>
                                <m:r>
                                  <a:rPr lang="en-US" i="1">
                                    <a:latin typeface="Cambria Math" panose="02040503050406030204" pitchFamily="18" charset="0"/>
                                  </a:rPr>
                                  <m:t>1</m:t>
                                </m:r>
                              </m:sub>
                              <m:sup>
                                <m:r>
                                  <a:rPr lang="en-US" i="1">
                                    <a:latin typeface="Cambria Math" panose="02040503050406030204" pitchFamily="18" charset="0"/>
                                  </a:rPr>
                                  <m:t>𝑖</m:t>
                                </m:r>
                              </m:sup>
                            </m:sSubSup>
                            <m:r>
                              <a:rPr lang="en-US" i="1">
                                <a:latin typeface="Cambria Math" panose="02040503050406030204" pitchFamily="18" charset="0"/>
                              </a:rPr>
                              <m:t>=</m:t>
                            </m:r>
                            <m:acc>
                              <m:accPr>
                                <m:chr m:val="̅"/>
                                <m:ctrlPr>
                                  <a:rPr lang="fr-FR" i="1">
                                    <a:latin typeface="Cambria Math"/>
                                  </a:rPr>
                                </m:ctrlPr>
                              </m:accPr>
                              <m:e>
                                <m:r>
                                  <a:rPr lang="en-US" i="1">
                                    <a:latin typeface="Cambria Math" panose="02040503050406030204" pitchFamily="18" charset="0"/>
                                  </a:rPr>
                                  <m:t>𝑢</m:t>
                                </m:r>
                              </m:e>
                            </m:acc>
                          </m:sub>
                        </m:sSub>
                      </m:e>
                    </m:d>
                    <m:r>
                      <a:rPr lang="en-US" i="1">
                        <a:latin typeface="Cambria Math" panose="02040503050406030204" pitchFamily="18" charset="0"/>
                      </a:rPr>
                      <m:t>=</m:t>
                    </m:r>
                    <m:f>
                      <m:fPr>
                        <m:ctrlPr>
                          <a:rPr lang="fr-FR" i="1">
                            <a:latin typeface="Cambria Math"/>
                          </a:rPr>
                        </m:ctrlPr>
                      </m:fPr>
                      <m:num>
                        <m:sSup>
                          <m:sSupPr>
                            <m:ctrlPr>
                              <a:rPr lang="fr-FR" i="1">
                                <a:latin typeface="Cambria Math"/>
                              </a:rPr>
                            </m:ctrlPr>
                          </m:sSupPr>
                          <m:e>
                            <m:r>
                              <a:rPr lang="en-US" i="1">
                                <a:latin typeface="Cambria Math" panose="02040503050406030204" pitchFamily="18" charset="0"/>
                              </a:rPr>
                              <m:t>𝑢</m:t>
                            </m:r>
                          </m:e>
                          <m:sup>
                            <m:r>
                              <a:rPr lang="en-US" i="1">
                                <a:latin typeface="Cambria Math" panose="02040503050406030204" pitchFamily="18" charset="0"/>
                              </a:rPr>
                              <m:t>′</m:t>
                            </m:r>
                          </m:sup>
                        </m:sSup>
                        <m:d>
                          <m:dPr>
                            <m:ctrlPr>
                              <a:rPr lang="fr-FR" i="1">
                                <a:latin typeface="Cambria Math"/>
                              </a:rPr>
                            </m:ctrlPr>
                          </m:dPr>
                          <m:e>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1</m:t>
                                </m:r>
                              </m:sub>
                              <m:sup>
                                <m:r>
                                  <a:rPr lang="en-US" i="1">
                                    <a:latin typeface="Cambria Math" panose="02040503050406030204" pitchFamily="18" charset="0"/>
                                  </a:rPr>
                                  <m:t>𝑖</m:t>
                                </m:r>
                              </m:sup>
                            </m:sSubSup>
                          </m:e>
                        </m:d>
                      </m:num>
                      <m:den>
                        <m:r>
                          <a:rPr lang="en-US" i="1">
                            <a:latin typeface="Cambria Math" panose="02040503050406030204" pitchFamily="18" charset="0"/>
                          </a:rPr>
                          <m:t>𝛽</m:t>
                        </m:r>
                        <m:sSup>
                          <m:sSupPr>
                            <m:ctrlPr>
                              <a:rPr lang="fr-FR" i="1">
                                <a:latin typeface="Cambria Math"/>
                              </a:rPr>
                            </m:ctrlPr>
                          </m:sSupPr>
                          <m:e>
                            <m:r>
                              <a:rPr lang="en-US" i="1">
                                <a:latin typeface="Cambria Math" panose="02040503050406030204" pitchFamily="18" charset="0"/>
                              </a:rPr>
                              <m:t>𝑢</m:t>
                            </m:r>
                          </m:e>
                          <m:sup>
                            <m:r>
                              <a:rPr lang="en-US" i="1">
                                <a:latin typeface="Cambria Math" panose="02040503050406030204" pitchFamily="18" charset="0"/>
                              </a:rPr>
                              <m:t>′</m:t>
                            </m:r>
                          </m:sup>
                        </m:sSup>
                        <m:d>
                          <m:dPr>
                            <m:ctrlPr>
                              <a:rPr lang="fr-FR" i="1">
                                <a:latin typeface="Cambria Math"/>
                              </a:rPr>
                            </m:ctrlPr>
                          </m:dPr>
                          <m:e>
                            <m:sSubSup>
                              <m:sSubSupPr>
                                <m:ctrlPr>
                                  <a:rPr lang="fr-FR" i="1">
                                    <a:latin typeface="Cambria Math"/>
                                  </a:rPr>
                                </m:ctrlPr>
                              </m:sSubSupPr>
                              <m:e>
                                <m:r>
                                  <a:rPr lang="en-US" i="1">
                                    <a:latin typeface="Cambria Math" panose="02040503050406030204" pitchFamily="18" charset="0"/>
                                  </a:rPr>
                                  <m:t>𝑐</m:t>
                                </m:r>
                              </m:e>
                              <m:sub>
                                <m:r>
                                  <a:rPr lang="en-US" i="1">
                                    <a:latin typeface="Cambria Math" panose="02040503050406030204" pitchFamily="18" charset="0"/>
                                  </a:rPr>
                                  <m:t>2</m:t>
                                </m:r>
                              </m:sub>
                              <m:sup>
                                <m:r>
                                  <a:rPr lang="en-US" i="1">
                                    <a:latin typeface="Cambria Math" panose="02040503050406030204" pitchFamily="18" charset="0"/>
                                  </a:rPr>
                                  <m:t>𝑖</m:t>
                                </m:r>
                              </m:sup>
                            </m:sSubSup>
                          </m:e>
                        </m:d>
                      </m:den>
                    </m:f>
                  </m:oMath>
                </a14:m>
                <a:endParaRPr lang="fr-FR" dirty="0"/>
              </a:p>
              <a:p>
                <a:endParaRPr lang="fr-FR" dirty="0"/>
              </a:p>
            </p:txBody>
          </p:sp>
        </mc:Choice>
        <mc:Fallback xmlns="">
          <p:sp>
            <p:nvSpPr>
              <p:cNvPr id="6" name="Espace réservé du contenu 5"/>
              <p:cNvSpPr>
                <a:spLocks noGrp="1" noRot="1" noChangeAspect="1" noMove="1" noResize="1" noEditPoints="1" noAdjustHandles="1" noChangeArrowheads="1" noChangeShapeType="1" noTextEdit="1"/>
              </p:cNvSpPr>
              <p:nvPr>
                <p:ph idx="1"/>
              </p:nvPr>
            </p:nvSpPr>
            <p:spPr>
              <a:xfrm>
                <a:off x="444399" y="1700808"/>
                <a:ext cx="8407893" cy="4407408"/>
              </a:xfrm>
              <a:blipFill rotWithShape="0">
                <a:blip r:embed="rId2"/>
                <a:stretch>
                  <a:fillRect t="-692" r="-1233"/>
                </a:stretch>
              </a:blipFill>
            </p:spPr>
            <p:txBody>
              <a:bodyPr/>
              <a:lstStyle/>
              <a:p>
                <a:r>
                  <a:rPr lang="fr-FR">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9</a:t>
            </a:fld>
            <a:endParaRPr lang="pt-BR"/>
          </a:p>
        </p:txBody>
      </p:sp>
      <p:sp>
        <p:nvSpPr>
          <p:cNvPr id="4" name="Titre 3"/>
          <p:cNvSpPr>
            <a:spLocks noGrp="1"/>
          </p:cNvSpPr>
          <p:nvPr>
            <p:ph type="title"/>
          </p:nvPr>
        </p:nvSpPr>
        <p:spPr/>
        <p:txBody>
          <a:bodyPr/>
          <a:lstStyle/>
          <a:p>
            <a:r>
              <a:rPr lang="en-US" dirty="0"/>
              <a:t>Map of Indifference Curves</a:t>
            </a:r>
            <a:endParaRPr lang="fr-FR" dirty="0"/>
          </a:p>
        </p:txBody>
      </p:sp>
      <p:pic>
        <p:nvPicPr>
          <p:cNvPr id="5" name="Image 4"/>
          <p:cNvPicPr>
            <a:picLocks noChangeAspect="1"/>
          </p:cNvPicPr>
          <p:nvPr/>
        </p:nvPicPr>
        <p:blipFill>
          <a:blip r:embed="rId3"/>
          <a:stretch>
            <a:fillRect/>
          </a:stretch>
        </p:blipFill>
        <p:spPr>
          <a:xfrm>
            <a:off x="1979712" y="3079872"/>
            <a:ext cx="4988043" cy="3384376"/>
          </a:xfrm>
          <a:prstGeom prst="rect">
            <a:avLst/>
          </a:prstGeom>
        </p:spPr>
      </p:pic>
    </p:spTree>
    <p:extLst>
      <p:ext uri="{BB962C8B-B14F-4D97-AF65-F5344CB8AC3E}">
        <p14:creationId xmlns:p14="http://schemas.microsoft.com/office/powerpoint/2010/main" val="13998259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ad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Grad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ad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787</TotalTime>
  <Words>6507</Words>
  <Application>Microsoft Office PowerPoint</Application>
  <PresentationFormat>On-screen Show (4:3)</PresentationFormat>
  <Paragraphs>792</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Grade</vt:lpstr>
      <vt:lpstr>Principles of International Finance and Open Economy Macroeconomics</vt:lpstr>
      <vt:lpstr>Chapter 4 What is the Optimum Current-Account Level? </vt:lpstr>
      <vt:lpstr>Introduction</vt:lpstr>
      <vt:lpstr>Plan</vt:lpstr>
      <vt:lpstr>Plan</vt:lpstr>
      <vt:lpstr>Basic Hypotheses</vt:lpstr>
      <vt:lpstr>Plan</vt:lpstr>
      <vt:lpstr>Consumption Smoothing</vt:lpstr>
      <vt:lpstr>Map of Indifference Curves</vt:lpstr>
      <vt:lpstr>Budget constraint</vt:lpstr>
      <vt:lpstr>Consumer’s Problem</vt:lpstr>
      <vt:lpstr>Consumer’s Problem</vt:lpstr>
      <vt:lpstr>Consumer’s Problem</vt:lpstr>
      <vt:lpstr>Consumer’s Problem</vt:lpstr>
      <vt:lpstr>Consumer’s Problem</vt:lpstr>
      <vt:lpstr>consumption smoothing</vt:lpstr>
      <vt:lpstr>Individual and Aggregate Consumption</vt:lpstr>
      <vt:lpstr>Current Account</vt:lpstr>
      <vt:lpstr>Current Account</vt:lpstr>
      <vt:lpstr>Current Account</vt:lpstr>
      <vt:lpstr>Current Account</vt:lpstr>
      <vt:lpstr>Borrower vs. Lender Country</vt:lpstr>
      <vt:lpstr>Borrower vs. Lender Country</vt:lpstr>
      <vt:lpstr>Plan</vt:lpstr>
      <vt:lpstr>Comparing with a Closed Economy</vt:lpstr>
      <vt:lpstr>Interest Rate in a Closed Economy</vt:lpstr>
      <vt:lpstr>Borrower Country</vt:lpstr>
      <vt:lpstr>Lender Country</vt:lpstr>
      <vt:lpstr>Interest rate  in the Closed Economy</vt:lpstr>
      <vt:lpstr>Interest rate  in the Closed Economy</vt:lpstr>
      <vt:lpstr>Benefiting from Access to International Markets</vt:lpstr>
      <vt:lpstr>Benefiting from Access to International Markets</vt:lpstr>
      <vt:lpstr>Plan</vt:lpstr>
      <vt:lpstr>How Economic Shocks Affect the Current Account</vt:lpstr>
      <vt:lpstr>increase in international  interest rates</vt:lpstr>
      <vt:lpstr>increase in international  interest rates</vt:lpstr>
      <vt:lpstr>increase in international  interest rates</vt:lpstr>
      <vt:lpstr>increase in international  interest rates</vt:lpstr>
      <vt:lpstr>Higher Value Attributed to Future Consumption</vt:lpstr>
      <vt:lpstr>Positive Shock to Income</vt:lpstr>
      <vt:lpstr>Positive Shock to Income</vt:lpstr>
      <vt:lpstr>Plan</vt:lpstr>
      <vt:lpstr>Adding Government</vt:lpstr>
      <vt:lpstr>Adding Government</vt:lpstr>
      <vt:lpstr>Adding Government</vt:lpstr>
      <vt:lpstr>Adding Government</vt:lpstr>
      <vt:lpstr>Adding Government</vt:lpstr>
      <vt:lpstr>Plan</vt:lpstr>
      <vt:lpstr>The Model with  Production and Investment </vt:lpstr>
      <vt:lpstr>The Model with  Production and Investment </vt:lpstr>
      <vt:lpstr>The Model with  Production and Investment</vt:lpstr>
      <vt:lpstr>The Model with  Production and Investment</vt:lpstr>
      <vt:lpstr>Solving The Model with  Production and Investment</vt:lpstr>
      <vt:lpstr>Solving The Model with  Production and Investment</vt:lpstr>
      <vt:lpstr>Solving The Model with  Production and Investment</vt:lpstr>
      <vt:lpstr>Graphic representation</vt:lpstr>
      <vt:lpstr>Graphic representation</vt:lpstr>
      <vt:lpstr>Graphic representation</vt:lpstr>
      <vt:lpstr>Graphic representation</vt:lpstr>
      <vt:lpstr>Graphic representation</vt:lpstr>
      <vt:lpstr>Graphic Representation</vt:lpstr>
      <vt:lpstr>Graphic Representation</vt:lpstr>
      <vt:lpstr>The Relation between  Investment and Savings</vt:lpstr>
      <vt:lpstr>Plan</vt:lpstr>
      <vt:lpstr>The Model and the World</vt:lpstr>
      <vt:lpstr>Current Account and  Commodity Prices: CHile</vt:lpstr>
      <vt:lpstr>Current Account and  Commodity Prices: Norway</vt:lpstr>
      <vt:lpstr>Current Account and  Commodity Prices: Brazil</vt:lpstr>
      <vt:lpstr>Oil exporting countries</vt:lpstr>
      <vt:lpstr>Aging population</vt:lpstr>
      <vt:lpstr>The Voracity Effect</vt:lpstr>
      <vt:lpstr>The Feldstein-Horioka Puzzle</vt:lpstr>
      <vt:lpstr>Portfolio Diversification</vt:lpstr>
      <vt:lpstr>Portfolio Diversification</vt:lpstr>
      <vt:lpstr>Portfolio Diversification</vt:lpstr>
      <vt:lpstr>Portfolio Diversification</vt:lpstr>
      <vt:lpstr> Global Current-Account Imbalances </vt:lpstr>
      <vt:lpstr> Global Current-Account Imbalances </vt:lpstr>
      <vt:lpstr> Global Current-Account Imbalances </vt:lpstr>
      <vt:lpstr> Global Current-Account Imbalances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International Finance and Open Economy Macroeconomics</dc:title>
  <dc:creator>ncepge</dc:creator>
  <cp:lastModifiedBy>Cristina TERRA</cp:lastModifiedBy>
  <cp:revision>118</cp:revision>
  <dcterms:created xsi:type="dcterms:W3CDTF">2015-05-06T19:47:20Z</dcterms:created>
  <dcterms:modified xsi:type="dcterms:W3CDTF">2015-10-15T10:00:32Z</dcterms:modified>
</cp:coreProperties>
</file>